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330" r:id="rId2"/>
    <p:sldId id="457" r:id="rId3"/>
    <p:sldId id="349" r:id="rId4"/>
    <p:sldId id="368" r:id="rId5"/>
    <p:sldId id="370" r:id="rId6"/>
    <p:sldId id="425" r:id="rId7"/>
    <p:sldId id="382" r:id="rId8"/>
    <p:sldId id="383" r:id="rId9"/>
    <p:sldId id="371" r:id="rId10"/>
    <p:sldId id="364" r:id="rId11"/>
    <p:sldId id="344" r:id="rId12"/>
    <p:sldId id="376" r:id="rId13"/>
    <p:sldId id="363" r:id="rId14"/>
    <p:sldId id="264" r:id="rId15"/>
    <p:sldId id="377" r:id="rId16"/>
    <p:sldId id="378" r:id="rId17"/>
    <p:sldId id="373" r:id="rId18"/>
    <p:sldId id="394" r:id="rId19"/>
    <p:sldId id="391" r:id="rId20"/>
    <p:sldId id="393" r:id="rId21"/>
    <p:sldId id="385" r:id="rId22"/>
    <p:sldId id="387" r:id="rId23"/>
    <p:sldId id="386" r:id="rId24"/>
    <p:sldId id="390" r:id="rId25"/>
    <p:sldId id="384" r:id="rId26"/>
    <p:sldId id="381" r:id="rId27"/>
    <p:sldId id="348" r:id="rId28"/>
    <p:sldId id="379" r:id="rId29"/>
    <p:sldId id="278" r:id="rId30"/>
    <p:sldId id="268" r:id="rId31"/>
    <p:sldId id="388" r:id="rId32"/>
    <p:sldId id="389" r:id="rId33"/>
    <p:sldId id="426" r:id="rId34"/>
    <p:sldId id="429" r:id="rId35"/>
    <p:sldId id="428" r:id="rId36"/>
    <p:sldId id="458" r:id="rId37"/>
    <p:sldId id="431" r:id="rId38"/>
    <p:sldId id="432" r:id="rId39"/>
    <p:sldId id="433" r:id="rId40"/>
    <p:sldId id="434" r:id="rId41"/>
    <p:sldId id="435" r:id="rId42"/>
    <p:sldId id="436" r:id="rId43"/>
    <p:sldId id="437" r:id="rId44"/>
    <p:sldId id="460" r:id="rId45"/>
    <p:sldId id="439" r:id="rId46"/>
    <p:sldId id="440" r:id="rId47"/>
    <p:sldId id="442" r:id="rId48"/>
    <p:sldId id="461" r:id="rId49"/>
    <p:sldId id="444" r:id="rId50"/>
    <p:sldId id="445" r:id="rId51"/>
    <p:sldId id="446" r:id="rId52"/>
    <p:sldId id="447" r:id="rId53"/>
    <p:sldId id="448" r:id="rId54"/>
    <p:sldId id="462" r:id="rId55"/>
    <p:sldId id="451" r:id="rId56"/>
    <p:sldId id="452" r:id="rId57"/>
    <p:sldId id="453" r:id="rId58"/>
    <p:sldId id="454" r:id="rId59"/>
    <p:sldId id="455" r:id="rId60"/>
    <p:sldId id="459" r:id="rId61"/>
    <p:sldId id="419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A"/>
    <a:srgbClr val="00328F"/>
    <a:srgbClr val="7A7A7A"/>
    <a:srgbClr val="9B9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0" autoAdjust="0"/>
    <p:restoredTop sz="96196" autoAdjust="0"/>
  </p:normalViewPr>
  <p:slideViewPr>
    <p:cSldViewPr snapToGrid="0">
      <p:cViewPr varScale="1">
        <p:scale>
          <a:sx n="111" d="100"/>
          <a:sy n="111" d="100"/>
        </p:scale>
        <p:origin x="17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Relationship Id="rId4" Type="http://schemas.openxmlformats.org/officeDocument/2006/relationships/image" Target="../media/image148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Relationship Id="rId4" Type="http://schemas.openxmlformats.org/officeDocument/2006/relationships/image" Target="../media/image1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/>
      <dgm:spPr/>
      <dgm:t>
        <a:bodyPr/>
        <a:lstStyle/>
        <a:p>
          <a:pPr latinLnBrk="1"/>
          <a:r>
            <a: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B2A9E62-4C48-4F16-B30E-4F456FF9F2BE}" type="presOf" srcId="{D9FAC315-67F1-4FF2-92E3-A883EAC2DD91}" destId="{7FDC3F62-AED8-44CA-9070-67CF9860516F}" srcOrd="0" destOrd="0" presId="urn:microsoft.com/office/officeart/2005/8/layout/chevron1"/>
    <dgm:cxn modelId="{E0E60E6C-19A0-4D52-A9BB-C2BE9441A00B}" type="presOf" srcId="{3BEC21DE-D2DD-48D3-851E-B6382B0884E3}" destId="{AB3A3A6B-DA9E-4069-8E1C-7515B493A847}" srcOrd="0" destOrd="0" presId="urn:microsoft.com/office/officeart/2005/8/layout/chevron1"/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59DF8AA1-15CA-4C7F-B913-D3A32DD5DF68}" type="presOf" srcId="{7EF30D31-4BE2-4CC1-A0EF-8056DC899C79}" destId="{62B07DCA-5382-41C7-B438-E3AD8FD8B594}" srcOrd="0" destOrd="0" presId="urn:microsoft.com/office/officeart/2005/8/layout/chevron1"/>
    <dgm:cxn modelId="{9C920D3F-2E39-4F4E-AEE0-D27AA654AD00}" type="presOf" srcId="{0A5C512A-A1BE-4B88-A939-A31F93868ACD}" destId="{17C81CB3-E2CE-4BC7-B4D1-8999DB7C773E}" srcOrd="0" destOrd="0" presId="urn:microsoft.com/office/officeart/2005/8/layout/chevron1"/>
    <dgm:cxn modelId="{81649799-E404-4C99-8017-82E09591FEF2}" type="presOf" srcId="{A91A2A36-6EB6-4516-9FE5-145A084F8C65}" destId="{6FBDBE24-F9CB-4E1F-8C5C-ED64713F0F71}" srcOrd="0" destOrd="0" presId="urn:microsoft.com/office/officeart/2005/8/layout/chevron1"/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CC2D825B-0F02-4593-A402-668E13845539}" type="presParOf" srcId="{62B07DCA-5382-41C7-B438-E3AD8FD8B594}" destId="{17C81CB3-E2CE-4BC7-B4D1-8999DB7C773E}" srcOrd="0" destOrd="0" presId="urn:microsoft.com/office/officeart/2005/8/layout/chevron1"/>
    <dgm:cxn modelId="{9E8EF85C-911C-4D50-9936-A6D54D08CE1D}" type="presParOf" srcId="{62B07DCA-5382-41C7-B438-E3AD8FD8B594}" destId="{56546AFD-C47C-40FB-AE3A-E480E3A2ECDE}" srcOrd="1" destOrd="0" presId="urn:microsoft.com/office/officeart/2005/8/layout/chevron1"/>
    <dgm:cxn modelId="{A82484EC-41E1-45E5-AE24-C6B1E5526747}" type="presParOf" srcId="{62B07DCA-5382-41C7-B438-E3AD8FD8B594}" destId="{7FDC3F62-AED8-44CA-9070-67CF9860516F}" srcOrd="2" destOrd="0" presId="urn:microsoft.com/office/officeart/2005/8/layout/chevron1"/>
    <dgm:cxn modelId="{A366C460-8C89-436C-864C-DC97DC39FB80}" type="presParOf" srcId="{62B07DCA-5382-41C7-B438-E3AD8FD8B594}" destId="{9FBDCBBC-D99C-4135-9705-E2AF97A81082}" srcOrd="3" destOrd="0" presId="urn:microsoft.com/office/officeart/2005/8/layout/chevron1"/>
    <dgm:cxn modelId="{E2380505-9A83-44DB-BC0E-0D030E4D2D3E}" type="presParOf" srcId="{62B07DCA-5382-41C7-B438-E3AD8FD8B594}" destId="{6FBDBE24-F9CB-4E1F-8C5C-ED64713F0F71}" srcOrd="4" destOrd="0" presId="urn:microsoft.com/office/officeart/2005/8/layout/chevron1"/>
    <dgm:cxn modelId="{0BCA43AF-3ACD-4E9B-A9D8-DA466A642419}" type="presParOf" srcId="{62B07DCA-5382-41C7-B438-E3AD8FD8B594}" destId="{5233346B-1726-4DB8-9233-B52BC72EAA80}" srcOrd="5" destOrd="0" presId="urn:microsoft.com/office/officeart/2005/8/layout/chevron1"/>
    <dgm:cxn modelId="{531D5539-1713-4822-8094-419600468338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/>
      <dgm:spPr/>
      <dgm:t>
        <a:bodyPr/>
        <a:lstStyle/>
        <a:p>
          <a:pPr latinLnBrk="1"/>
          <a:r>
            <a: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AAEA6CB0-7D45-4A73-89E6-841A0937DC57}" type="presOf" srcId="{0A5C512A-A1BE-4B88-A939-A31F93868ACD}" destId="{17C81CB3-E2CE-4BC7-B4D1-8999DB7C773E}" srcOrd="0" destOrd="0" presId="urn:microsoft.com/office/officeart/2005/8/layout/chevron1"/>
    <dgm:cxn modelId="{D1D22FF7-D463-4DD5-8083-2BF12717B992}" type="presOf" srcId="{A91A2A36-6EB6-4516-9FE5-145A084F8C65}" destId="{6FBDBE24-F9CB-4E1F-8C5C-ED64713F0F71}" srcOrd="0" destOrd="0" presId="urn:microsoft.com/office/officeart/2005/8/layout/chevron1"/>
    <dgm:cxn modelId="{F3CA6DA2-06A3-4867-9B0E-EA9FC1001939}" type="presOf" srcId="{D9FAC315-67F1-4FF2-92E3-A883EAC2DD91}" destId="{7FDC3F62-AED8-44CA-9070-67CF9860516F}" srcOrd="0" destOrd="0" presId="urn:microsoft.com/office/officeart/2005/8/layout/chevron1"/>
    <dgm:cxn modelId="{656B2903-0DA9-47D7-B97D-87BAD1A1ABAA}" type="presOf" srcId="{7EF30D31-4BE2-4CC1-A0EF-8056DC899C79}" destId="{62B07DCA-5382-41C7-B438-E3AD8FD8B594}" srcOrd="0" destOrd="0" presId="urn:microsoft.com/office/officeart/2005/8/layout/chevron1"/>
    <dgm:cxn modelId="{14331793-4747-406F-A042-1D60A0DD29B9}" type="presOf" srcId="{3BEC21DE-D2DD-48D3-851E-B6382B0884E3}" destId="{AB3A3A6B-DA9E-4069-8E1C-7515B493A847}" srcOrd="0" destOrd="0" presId="urn:microsoft.com/office/officeart/2005/8/layout/chevron1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A90562D6-8C73-4645-B399-28D243312AC5}" type="presParOf" srcId="{62B07DCA-5382-41C7-B438-E3AD8FD8B594}" destId="{17C81CB3-E2CE-4BC7-B4D1-8999DB7C773E}" srcOrd="0" destOrd="0" presId="urn:microsoft.com/office/officeart/2005/8/layout/chevron1"/>
    <dgm:cxn modelId="{08800298-048C-4FB4-B2D3-A9A153682300}" type="presParOf" srcId="{62B07DCA-5382-41C7-B438-E3AD8FD8B594}" destId="{56546AFD-C47C-40FB-AE3A-E480E3A2ECDE}" srcOrd="1" destOrd="0" presId="urn:microsoft.com/office/officeart/2005/8/layout/chevron1"/>
    <dgm:cxn modelId="{37A7673D-F733-47B6-8F8B-97B109581A14}" type="presParOf" srcId="{62B07DCA-5382-41C7-B438-E3AD8FD8B594}" destId="{7FDC3F62-AED8-44CA-9070-67CF9860516F}" srcOrd="2" destOrd="0" presId="urn:microsoft.com/office/officeart/2005/8/layout/chevron1"/>
    <dgm:cxn modelId="{115CB96F-0764-4F40-84E3-49F8C097A70E}" type="presParOf" srcId="{62B07DCA-5382-41C7-B438-E3AD8FD8B594}" destId="{9FBDCBBC-D99C-4135-9705-E2AF97A81082}" srcOrd="3" destOrd="0" presId="urn:microsoft.com/office/officeart/2005/8/layout/chevron1"/>
    <dgm:cxn modelId="{6FBFA73A-65C9-4DAE-87FA-D9F462272AC8}" type="presParOf" srcId="{62B07DCA-5382-41C7-B438-E3AD8FD8B594}" destId="{6FBDBE24-F9CB-4E1F-8C5C-ED64713F0F71}" srcOrd="4" destOrd="0" presId="urn:microsoft.com/office/officeart/2005/8/layout/chevron1"/>
    <dgm:cxn modelId="{823399FA-0AA0-44C1-86A9-04BB4312A6F0}" type="presParOf" srcId="{62B07DCA-5382-41C7-B438-E3AD8FD8B594}" destId="{5233346B-1726-4DB8-9233-B52BC72EAA80}" srcOrd="5" destOrd="0" presId="urn:microsoft.com/office/officeart/2005/8/layout/chevron1"/>
    <dgm:cxn modelId="{D0D8657E-5A80-4A3A-BE2F-9C0849B2516C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/>
      <dgm:spPr/>
      <dgm:t>
        <a:bodyPr/>
        <a:lstStyle/>
        <a:p>
          <a:pPr latinLnBrk="1"/>
          <a:r>
            <a: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840A14F-F698-4992-95FE-6AD7801861DE}" type="presOf" srcId="{D9FAC315-67F1-4FF2-92E3-A883EAC2DD91}" destId="{7FDC3F62-AED8-44CA-9070-67CF9860516F}" srcOrd="0" destOrd="0" presId="urn:microsoft.com/office/officeart/2005/8/layout/chevron1"/>
    <dgm:cxn modelId="{E23B42C5-3476-4FB3-A588-672AEF9C9FD3}" type="presOf" srcId="{A91A2A36-6EB6-4516-9FE5-145A084F8C65}" destId="{6FBDBE24-F9CB-4E1F-8C5C-ED64713F0F71}" srcOrd="0" destOrd="0" presId="urn:microsoft.com/office/officeart/2005/8/layout/chevron1"/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DFD14F75-2604-49F4-8CC4-CC59CE965698}" type="presOf" srcId="{3BEC21DE-D2DD-48D3-851E-B6382B0884E3}" destId="{AB3A3A6B-DA9E-4069-8E1C-7515B493A847}" srcOrd="0" destOrd="0" presId="urn:microsoft.com/office/officeart/2005/8/layout/chevron1"/>
    <dgm:cxn modelId="{36040E21-3585-4932-A987-C558D4BA1A6D}" type="presOf" srcId="{7EF30D31-4BE2-4CC1-A0EF-8056DC899C79}" destId="{62B07DCA-5382-41C7-B438-E3AD8FD8B594}" srcOrd="0" destOrd="0" presId="urn:microsoft.com/office/officeart/2005/8/layout/chevron1"/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4E1013F4-8E80-4327-A277-69A26AA45C57}" type="presOf" srcId="{0A5C512A-A1BE-4B88-A939-A31F93868ACD}" destId="{17C81CB3-E2CE-4BC7-B4D1-8999DB7C773E}" srcOrd="0" destOrd="0" presId="urn:microsoft.com/office/officeart/2005/8/layout/chevron1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5DD3BA33-0A11-4699-9365-695606522128}" type="presParOf" srcId="{62B07DCA-5382-41C7-B438-E3AD8FD8B594}" destId="{17C81CB3-E2CE-4BC7-B4D1-8999DB7C773E}" srcOrd="0" destOrd="0" presId="urn:microsoft.com/office/officeart/2005/8/layout/chevron1"/>
    <dgm:cxn modelId="{296E38A7-9429-4D08-85D6-3902F4506357}" type="presParOf" srcId="{62B07DCA-5382-41C7-B438-E3AD8FD8B594}" destId="{56546AFD-C47C-40FB-AE3A-E480E3A2ECDE}" srcOrd="1" destOrd="0" presId="urn:microsoft.com/office/officeart/2005/8/layout/chevron1"/>
    <dgm:cxn modelId="{5BE5CABE-7DC9-4210-B395-D75E9D19E830}" type="presParOf" srcId="{62B07DCA-5382-41C7-B438-E3AD8FD8B594}" destId="{7FDC3F62-AED8-44CA-9070-67CF9860516F}" srcOrd="2" destOrd="0" presId="urn:microsoft.com/office/officeart/2005/8/layout/chevron1"/>
    <dgm:cxn modelId="{90028CE8-F157-4830-BA4D-26D41860560A}" type="presParOf" srcId="{62B07DCA-5382-41C7-B438-E3AD8FD8B594}" destId="{9FBDCBBC-D99C-4135-9705-E2AF97A81082}" srcOrd="3" destOrd="0" presId="urn:microsoft.com/office/officeart/2005/8/layout/chevron1"/>
    <dgm:cxn modelId="{50796A03-4806-42FD-AEF4-7D8ADB7B20D5}" type="presParOf" srcId="{62B07DCA-5382-41C7-B438-E3AD8FD8B594}" destId="{6FBDBE24-F9CB-4E1F-8C5C-ED64713F0F71}" srcOrd="4" destOrd="0" presId="urn:microsoft.com/office/officeart/2005/8/layout/chevron1"/>
    <dgm:cxn modelId="{CAD218E2-48C4-4E28-A873-77013953AF1A}" type="presParOf" srcId="{62B07DCA-5382-41C7-B438-E3AD8FD8B594}" destId="{5233346B-1726-4DB8-9233-B52BC72EAA80}" srcOrd="5" destOrd="0" presId="urn:microsoft.com/office/officeart/2005/8/layout/chevron1"/>
    <dgm:cxn modelId="{50A93DA6-7A88-4DF3-A567-730792EAE641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DE2AAA-0DFF-4AF9-8B9F-83F02AB4CB3F}" type="doc">
      <dgm:prSet loTypeId="urn:microsoft.com/office/officeart/2008/layout/Lin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D5A7939-9C1E-460F-BD06-2C125D72B44F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 smtClean="0">
              <a:solidFill>
                <a:srgbClr val="00468A"/>
              </a:solidFill>
            </a:rPr>
            <a:t>가입형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A365E41E-F03F-48E8-9059-9B874EDE6D40}" type="par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5FE4725-860A-4BBE-A9D5-A86C08205773}" type="sib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36987CF-3451-44D2-8898-F4DB51EEACC6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핵심자원 포인트화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활동을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많이하면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포인트 지급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체류시간 증가 목적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dirty="0">
            <a:solidFill>
              <a:srgbClr val="00468A"/>
            </a:solidFill>
          </a:endParaRPr>
        </a:p>
      </dgm:t>
    </dgm:pt>
    <dgm:pt modelId="{8F44F4ED-B64A-4D33-A535-EFEBAA00584C}" type="par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6D207AD6-1BFF-468C-9B8E-4D907F018E49}" type="sib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12DA96B-C22E-421A-A946-87B8A0259400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추천 상세검색 시 포인트 소진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포인트 유료 충전 가능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2E9FD42-D4A1-40FA-875E-A7F36B54A60E}" type="par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8F214F5-9E34-4970-AEAA-D53878CF7389}" type="sib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F46948F-F4EC-4373-98B4-A0703BA43C4F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 smtClean="0">
              <a:solidFill>
                <a:srgbClr val="00468A"/>
              </a:solidFill>
            </a:rPr>
            <a:t>중개형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7772CCB0-1BE5-45EE-8108-78D7A2B03CE5}" type="parTrans" cxnId="{5181FB0C-7399-45A0-9895-4EAC1D5DC51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A06AFA8-C618-49A5-971F-8CE5D891E9F3}" type="sibTrans" cxnId="{5181FB0C-7399-45A0-9895-4EAC1D5DC51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5C16C431-712C-463B-8647-71589F7F3710}">
      <dgm:prSet phldrT="[텍스트]" custT="1"/>
      <dgm:spPr/>
      <dgm:t>
        <a:bodyPr/>
        <a:lstStyle/>
        <a:p>
          <a:pPr algn="ctr" latinLnBrk="1"/>
          <a:r>
            <a:rPr lang="ko-KR" altLang="en-US" sz="1400" b="1" dirty="0" smtClean="0">
              <a:solidFill>
                <a:srgbClr val="00468A"/>
              </a:solidFill>
            </a:rPr>
            <a:t>정보 </a:t>
          </a:r>
          <a:endParaRPr lang="en-US" altLang="ko-KR" sz="1400" b="1" dirty="0" smtClean="0">
            <a:solidFill>
              <a:srgbClr val="00468A"/>
            </a:solidFill>
          </a:endParaRPr>
        </a:p>
        <a:p>
          <a:pPr algn="ctr" latinLnBrk="1"/>
          <a:r>
            <a:rPr lang="ko-KR" altLang="en-US" sz="1400" b="1" dirty="0" err="1" smtClean="0">
              <a:solidFill>
                <a:srgbClr val="00468A"/>
              </a:solidFill>
            </a:rPr>
            <a:t>중개형</a:t>
          </a:r>
          <a:r>
            <a:rPr lang="ko-KR" altLang="en-US" sz="1400" b="1" dirty="0" smtClean="0">
              <a:solidFill>
                <a:srgbClr val="00468A"/>
              </a:solidFill>
            </a:rPr>
            <a:t> 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8A4C91FF-53EE-4A26-9BF5-001937CC17AF}" type="par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47C929C9-5FF7-4F7F-9E94-772F59500E5E}" type="sib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CE43DEE0-9232-45DF-827C-9D9D3F41B3BB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최근 개봉 영화에 대한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타겟광고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및 시사회 등 이벤트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모객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B5DF569-40AD-45FD-AB94-FFF67252348D}" type="par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2E7919D-743E-4960-813A-C472C63949F3}" type="sib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0C2D00EE-B4F4-4E2C-8E18-77172CFA285E}">
      <dgm:prSet phldrT="[텍스트]" custT="1"/>
      <dgm:spPr/>
      <dgm:t>
        <a:bodyPr/>
        <a:lstStyle/>
        <a:p>
          <a:pPr algn="ctr" latinLnBrk="1"/>
          <a:r>
            <a:rPr lang="ko-KR" altLang="en-US" sz="1400" b="1" dirty="0" smtClean="0">
              <a:solidFill>
                <a:srgbClr val="00468A"/>
              </a:solidFill>
            </a:rPr>
            <a:t>제휴</a:t>
          </a:r>
          <a:endParaRPr lang="en-US" altLang="ko-KR" sz="1400" b="1" dirty="0" smtClean="0">
            <a:solidFill>
              <a:srgbClr val="00468A"/>
            </a:solidFill>
          </a:endParaRPr>
        </a:p>
      </dgm:t>
    </dgm:pt>
    <dgm:pt modelId="{065FF954-149F-4EB1-A9A9-C72DEE1F5706}" type="parTrans" cxnId="{DF453CF9-BCE8-4D67-8714-A2CCB4AEE1D2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63CDC57-AA2A-4BDC-AFF1-A1776AF38B52}" type="sibTrans" cxnId="{DF453CF9-BCE8-4D67-8714-A2CCB4AEE1D2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068E0A63-D426-4631-BE52-55B6C3002880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동영상 전체화면 광고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모바일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557ED8C-7D6B-4F30-A6C7-8E393B9B7308}" type="parTrans" cxnId="{29884C35-7789-400E-ACE0-96C560AD9C3B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0362C2D-DBC7-4223-B2D8-423F8791FD1D}" type="sibTrans" cxnId="{29884C35-7789-400E-ACE0-96C560AD9C3B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02E16933-08D3-43C0-B544-D8344F74A0B0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영화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크라우드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펀딩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(CSR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차원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).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6245391-44E6-4C33-A602-55728689E8A4}" type="parTrans" cxnId="{347D8A09-65CF-4370-A2F9-EE5DEF97447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2228B8A8-42BD-4328-9EE1-0E5FFA242798}" type="sibTrans" cxnId="{347D8A09-65CF-4370-A2F9-EE5DEF97447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F584D28-9543-43FF-AAF6-AB6C2D332F08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포럼 기능 추가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평론가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매칭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6E096F9B-BD30-4AEF-98D9-951A61175048}" type="parTrans" cxnId="{37C81DCB-AC63-4523-AE2E-A4A48185D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396D7EB-B55D-4D1F-A948-93601EBE0109}" type="sibTrans" cxnId="{37C81DCB-AC63-4523-AE2E-A4A48185D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947C3A2-EBC9-4F3C-A515-799097166E0D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실시간 상영관 비율배정 컨설팅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BBBA0D2-8E45-4147-A94C-603252D31062}" type="par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F40DBE3-45CB-4AED-BBEE-56F59728497F}" type="sib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763846F-CC76-44FA-B569-2CED65024A47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en-US" altLang="ko-KR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Danawa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식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콘텐츠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가격 비교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(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중계   광고 수수료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CF5ABAB4-95FA-4D5B-B230-5AB9853749E6}" type="parTrans" cxnId="{53F9CD4F-CB1C-4FF9-B385-41B1790648C7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261F80F4-A1A9-4EEA-8C86-C7477BE0BE31}" type="sibTrans" cxnId="{53F9CD4F-CB1C-4FF9-B385-41B1790648C7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210D8D30-5709-4F42-9A23-E640893FD2F3}" type="pres">
      <dgm:prSet presAssocID="{BBDE2AAA-0DFF-4AF9-8B9F-83F02AB4CB3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6C5E3D-EC73-4B4E-AE04-79F0ECA193AD}" type="pres">
      <dgm:prSet presAssocID="{6D5A7939-9C1E-460F-BD06-2C125D72B44F}" presName="thickLine" presStyleLbl="alignNode1" presStyleIdx="0" presStyleCnt="4" custLinFactNeighborY="-804"/>
      <dgm:spPr/>
    </dgm:pt>
    <dgm:pt modelId="{690D306E-EB9B-4392-A7D5-6FA436EDCCEA}" type="pres">
      <dgm:prSet presAssocID="{6D5A7939-9C1E-460F-BD06-2C125D72B44F}" presName="horz1" presStyleCnt="0"/>
      <dgm:spPr/>
    </dgm:pt>
    <dgm:pt modelId="{8FC60F19-E769-442B-9631-932E37219968}" type="pres">
      <dgm:prSet presAssocID="{6D5A7939-9C1E-460F-BD06-2C125D72B44F}" presName="tx1" presStyleLbl="revTx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C5EFAE4F-79EE-480F-B86A-28FE1A776011}" type="pres">
      <dgm:prSet presAssocID="{6D5A7939-9C1E-460F-BD06-2C125D72B44F}" presName="vert1" presStyleCnt="0"/>
      <dgm:spPr/>
    </dgm:pt>
    <dgm:pt modelId="{2EC30C13-493E-4EC3-ACCC-2C09E6F78AAC}" type="pres">
      <dgm:prSet presAssocID="{836987CF-3451-44D2-8898-F4DB51EEACC6}" presName="vertSpace2a" presStyleCnt="0"/>
      <dgm:spPr/>
    </dgm:pt>
    <dgm:pt modelId="{E7A5F52E-E27F-4056-816F-D0F2FBD7B27B}" type="pres">
      <dgm:prSet presAssocID="{836987CF-3451-44D2-8898-F4DB51EEACC6}" presName="horz2" presStyleCnt="0"/>
      <dgm:spPr/>
    </dgm:pt>
    <dgm:pt modelId="{81440A73-FD43-475D-91BD-9118F56050B3}" type="pres">
      <dgm:prSet presAssocID="{836987CF-3451-44D2-8898-F4DB51EEACC6}" presName="horzSpace2" presStyleCnt="0"/>
      <dgm:spPr/>
    </dgm:pt>
    <dgm:pt modelId="{212F4FFD-04EE-4D33-BC6D-C52D5681116E}" type="pres">
      <dgm:prSet presAssocID="{836987CF-3451-44D2-8898-F4DB51EEACC6}" presName="tx2" presStyleLbl="revTx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80ECE183-147F-4164-9BE4-AE06CD4C438B}" type="pres">
      <dgm:prSet presAssocID="{836987CF-3451-44D2-8898-F4DB51EEACC6}" presName="vert2" presStyleCnt="0"/>
      <dgm:spPr/>
    </dgm:pt>
    <dgm:pt modelId="{E8BBBD1C-49C6-4122-941B-33503275DD50}" type="pres">
      <dgm:prSet presAssocID="{836987CF-3451-44D2-8898-F4DB51EEACC6}" presName="thinLine2b" presStyleLbl="callout" presStyleIdx="0" presStyleCnt="8"/>
      <dgm:spPr/>
    </dgm:pt>
    <dgm:pt modelId="{4611B869-E620-4943-8AE4-3EBD30010B69}" type="pres">
      <dgm:prSet presAssocID="{836987CF-3451-44D2-8898-F4DB51EEACC6}" presName="vertSpace2b" presStyleCnt="0"/>
      <dgm:spPr/>
    </dgm:pt>
    <dgm:pt modelId="{05F4763A-9120-4EE3-927E-48731CC18D58}" type="pres">
      <dgm:prSet presAssocID="{A12DA96B-C22E-421A-A946-87B8A0259400}" presName="horz2" presStyleCnt="0"/>
      <dgm:spPr/>
    </dgm:pt>
    <dgm:pt modelId="{50C2BAAC-5DE2-40D8-822D-0F330B608D82}" type="pres">
      <dgm:prSet presAssocID="{A12DA96B-C22E-421A-A946-87B8A0259400}" presName="horzSpace2" presStyleCnt="0"/>
      <dgm:spPr/>
    </dgm:pt>
    <dgm:pt modelId="{CE06DBF2-23D6-4B7C-AB33-933F97190614}" type="pres">
      <dgm:prSet presAssocID="{A12DA96B-C22E-421A-A946-87B8A0259400}" presName="tx2" presStyleLbl="revTx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CE68B195-7B0F-43DC-9E44-69595318426C}" type="pres">
      <dgm:prSet presAssocID="{A12DA96B-C22E-421A-A946-87B8A0259400}" presName="vert2" presStyleCnt="0"/>
      <dgm:spPr/>
    </dgm:pt>
    <dgm:pt modelId="{36494BFF-325C-4020-8A53-F8EB644F9EE3}" type="pres">
      <dgm:prSet presAssocID="{A12DA96B-C22E-421A-A946-87B8A0259400}" presName="thinLine2b" presStyleLbl="callout" presStyleIdx="1" presStyleCnt="8"/>
      <dgm:spPr/>
    </dgm:pt>
    <dgm:pt modelId="{AAD5BF44-FAA9-438A-8A08-51F4E7A64737}" type="pres">
      <dgm:prSet presAssocID="{A12DA96B-C22E-421A-A946-87B8A0259400}" presName="vertSpace2b" presStyleCnt="0"/>
      <dgm:spPr/>
    </dgm:pt>
    <dgm:pt modelId="{8D160DC6-C99F-4372-BA57-3604AC4CBDDE}" type="pres">
      <dgm:prSet presAssocID="{5C16C431-712C-463B-8647-71589F7F3710}" presName="thickLine" presStyleLbl="alignNode1" presStyleIdx="1" presStyleCnt="4"/>
      <dgm:spPr/>
    </dgm:pt>
    <dgm:pt modelId="{E32B5476-6884-4F63-BB92-AF6EA0D4CED9}" type="pres">
      <dgm:prSet presAssocID="{5C16C431-712C-463B-8647-71589F7F3710}" presName="horz1" presStyleCnt="0"/>
      <dgm:spPr/>
    </dgm:pt>
    <dgm:pt modelId="{271898D9-DFFA-4828-A803-1C31AA8C439D}" type="pres">
      <dgm:prSet presAssocID="{5C16C431-712C-463B-8647-71589F7F3710}" presName="tx1" presStyleLbl="revTx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F242995E-C02A-4560-B65A-082D94BD0606}" type="pres">
      <dgm:prSet presAssocID="{5C16C431-712C-463B-8647-71589F7F3710}" presName="vert1" presStyleCnt="0"/>
      <dgm:spPr/>
    </dgm:pt>
    <dgm:pt modelId="{5EBAF6A1-A56F-4D84-AC50-B9ADC8252CE8}" type="pres">
      <dgm:prSet presAssocID="{1947C3A2-EBC9-4F3C-A515-799097166E0D}" presName="vertSpace2a" presStyleCnt="0"/>
      <dgm:spPr/>
    </dgm:pt>
    <dgm:pt modelId="{7DB3E678-5EDE-424A-8572-B956EAB7220C}" type="pres">
      <dgm:prSet presAssocID="{1947C3A2-EBC9-4F3C-A515-799097166E0D}" presName="horz2" presStyleCnt="0"/>
      <dgm:spPr/>
    </dgm:pt>
    <dgm:pt modelId="{2F98AA25-6251-4194-AE5B-3FB28CD2C86F}" type="pres">
      <dgm:prSet presAssocID="{1947C3A2-EBC9-4F3C-A515-799097166E0D}" presName="horzSpace2" presStyleCnt="0"/>
      <dgm:spPr/>
    </dgm:pt>
    <dgm:pt modelId="{8AD409C2-9564-4A90-8189-C1B069CB6BB8}" type="pres">
      <dgm:prSet presAssocID="{1947C3A2-EBC9-4F3C-A515-799097166E0D}" presName="tx2" presStyleLbl="revTx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2EB92E5E-AF50-4DF1-BA89-3F27F7433F37}" type="pres">
      <dgm:prSet presAssocID="{1947C3A2-EBC9-4F3C-A515-799097166E0D}" presName="vert2" presStyleCnt="0"/>
      <dgm:spPr/>
    </dgm:pt>
    <dgm:pt modelId="{526D5FBE-0829-42A5-B970-6C60E650F3D0}" type="pres">
      <dgm:prSet presAssocID="{1947C3A2-EBC9-4F3C-A515-799097166E0D}" presName="thinLine2b" presStyleLbl="callout" presStyleIdx="2" presStyleCnt="8"/>
      <dgm:spPr/>
    </dgm:pt>
    <dgm:pt modelId="{251B35D9-9D4F-4EE0-8482-137005592971}" type="pres">
      <dgm:prSet presAssocID="{1947C3A2-EBC9-4F3C-A515-799097166E0D}" presName="vertSpace2b" presStyleCnt="0"/>
      <dgm:spPr/>
    </dgm:pt>
    <dgm:pt modelId="{274FA473-CED7-4CB6-99F2-1C41E33F9FEE}" type="pres">
      <dgm:prSet presAssocID="{CE43DEE0-9232-45DF-827C-9D9D3F41B3BB}" presName="horz2" presStyleCnt="0"/>
      <dgm:spPr/>
    </dgm:pt>
    <dgm:pt modelId="{05CB9FAE-B420-4FC5-A64C-E7BEFAA95349}" type="pres">
      <dgm:prSet presAssocID="{CE43DEE0-9232-45DF-827C-9D9D3F41B3BB}" presName="horzSpace2" presStyleCnt="0"/>
      <dgm:spPr/>
    </dgm:pt>
    <dgm:pt modelId="{DD6049F5-BD7B-4B20-A488-F380BC29F928}" type="pres">
      <dgm:prSet presAssocID="{CE43DEE0-9232-45DF-827C-9D9D3F41B3BB}" presName="tx2" presStyleLbl="revTx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4EC43B83-6A6E-45A9-B819-3A203E630205}" type="pres">
      <dgm:prSet presAssocID="{CE43DEE0-9232-45DF-827C-9D9D3F41B3BB}" presName="vert2" presStyleCnt="0"/>
      <dgm:spPr/>
    </dgm:pt>
    <dgm:pt modelId="{0C54B3F8-AB15-415B-91B0-ABF9ED9959B2}" type="pres">
      <dgm:prSet presAssocID="{CE43DEE0-9232-45DF-827C-9D9D3F41B3BB}" presName="thinLine2b" presStyleLbl="callout" presStyleIdx="3" presStyleCnt="8"/>
      <dgm:spPr/>
    </dgm:pt>
    <dgm:pt modelId="{FA49FED7-BCEE-4078-959F-EB179277C914}" type="pres">
      <dgm:prSet presAssocID="{CE43DEE0-9232-45DF-827C-9D9D3F41B3BB}" presName="vertSpace2b" presStyleCnt="0"/>
      <dgm:spPr/>
    </dgm:pt>
    <dgm:pt modelId="{9DF55CA4-F319-45E0-B057-EE236E0319AD}" type="pres">
      <dgm:prSet presAssocID="{0C2D00EE-B4F4-4E2C-8E18-77172CFA285E}" presName="thickLine" presStyleLbl="alignNode1" presStyleIdx="2" presStyleCnt="4"/>
      <dgm:spPr/>
    </dgm:pt>
    <dgm:pt modelId="{3CD813C6-55F4-4101-9283-9174945CE5D3}" type="pres">
      <dgm:prSet presAssocID="{0C2D00EE-B4F4-4E2C-8E18-77172CFA285E}" presName="horz1" presStyleCnt="0"/>
      <dgm:spPr/>
    </dgm:pt>
    <dgm:pt modelId="{E655FF3F-D2FB-439C-97DA-03DDB9C75704}" type="pres">
      <dgm:prSet presAssocID="{0C2D00EE-B4F4-4E2C-8E18-77172CFA285E}" presName="tx1" presStyleLbl="revTx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673E726F-5879-4B5A-9CEB-A7E1CBB9D0FE}" type="pres">
      <dgm:prSet presAssocID="{0C2D00EE-B4F4-4E2C-8E18-77172CFA285E}" presName="vert1" presStyleCnt="0"/>
      <dgm:spPr/>
    </dgm:pt>
    <dgm:pt modelId="{23211498-5866-49D3-BB1E-2134DD45BB05}" type="pres">
      <dgm:prSet presAssocID="{A763846F-CC76-44FA-B569-2CED65024A47}" presName="vertSpace2a" presStyleCnt="0"/>
      <dgm:spPr/>
    </dgm:pt>
    <dgm:pt modelId="{7A760FA3-AB3D-4CC3-86FF-9D43153276B5}" type="pres">
      <dgm:prSet presAssocID="{A763846F-CC76-44FA-B569-2CED65024A47}" presName="horz2" presStyleCnt="0"/>
      <dgm:spPr/>
    </dgm:pt>
    <dgm:pt modelId="{0B70E8D9-59F0-4464-A181-436985915761}" type="pres">
      <dgm:prSet presAssocID="{A763846F-CC76-44FA-B569-2CED65024A47}" presName="horzSpace2" presStyleCnt="0"/>
      <dgm:spPr/>
    </dgm:pt>
    <dgm:pt modelId="{3A1FE80A-33B8-4F37-8288-5DC68764C006}" type="pres">
      <dgm:prSet presAssocID="{A763846F-CC76-44FA-B569-2CED65024A47}" presName="tx2" presStyleLbl="revTx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F769D5A3-72CC-465A-8074-BE4AC7FC7728}" type="pres">
      <dgm:prSet presAssocID="{A763846F-CC76-44FA-B569-2CED65024A47}" presName="vert2" presStyleCnt="0"/>
      <dgm:spPr/>
    </dgm:pt>
    <dgm:pt modelId="{FFB848B7-87B6-4A2D-9207-967290326B0F}" type="pres">
      <dgm:prSet presAssocID="{A763846F-CC76-44FA-B569-2CED65024A47}" presName="thinLine2b" presStyleLbl="callout" presStyleIdx="4" presStyleCnt="8"/>
      <dgm:spPr/>
    </dgm:pt>
    <dgm:pt modelId="{460D69C8-08CD-46DD-B540-FBCD46C6F136}" type="pres">
      <dgm:prSet presAssocID="{A763846F-CC76-44FA-B569-2CED65024A47}" presName="vertSpace2b" presStyleCnt="0"/>
      <dgm:spPr/>
    </dgm:pt>
    <dgm:pt modelId="{B670BF05-C49A-470E-BC61-F9DDCF8AB3DE}" type="pres">
      <dgm:prSet presAssocID="{068E0A63-D426-4631-BE52-55B6C3002880}" presName="horz2" presStyleCnt="0"/>
      <dgm:spPr/>
    </dgm:pt>
    <dgm:pt modelId="{13E2010C-745B-49E5-8CE8-5D1CE207E6FD}" type="pres">
      <dgm:prSet presAssocID="{068E0A63-D426-4631-BE52-55B6C3002880}" presName="horzSpace2" presStyleCnt="0"/>
      <dgm:spPr/>
    </dgm:pt>
    <dgm:pt modelId="{F94C0E73-86EA-4823-841A-2F00B2F0337B}" type="pres">
      <dgm:prSet presAssocID="{068E0A63-D426-4631-BE52-55B6C3002880}" presName="tx2" presStyleLbl="revTx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CC7F7FCC-2BD6-4287-9A7B-5D95FF945EA1}" type="pres">
      <dgm:prSet presAssocID="{068E0A63-D426-4631-BE52-55B6C3002880}" presName="vert2" presStyleCnt="0"/>
      <dgm:spPr/>
    </dgm:pt>
    <dgm:pt modelId="{B5431F52-4B3C-4DEF-83A2-38386480615C}" type="pres">
      <dgm:prSet presAssocID="{068E0A63-D426-4631-BE52-55B6C3002880}" presName="thinLine2b" presStyleLbl="callout" presStyleIdx="5" presStyleCnt="8"/>
      <dgm:spPr/>
    </dgm:pt>
    <dgm:pt modelId="{AB198C4B-507D-42A4-A644-6C3A49B4D6DF}" type="pres">
      <dgm:prSet presAssocID="{068E0A63-D426-4631-BE52-55B6C3002880}" presName="vertSpace2b" presStyleCnt="0"/>
      <dgm:spPr/>
    </dgm:pt>
    <dgm:pt modelId="{8C064A8E-BAC8-4AB3-82EA-1F9071CF424E}" type="pres">
      <dgm:prSet presAssocID="{FF46948F-F4EC-4373-98B4-A0703BA43C4F}" presName="thickLine" presStyleLbl="alignNode1" presStyleIdx="3" presStyleCnt="4"/>
      <dgm:spPr/>
    </dgm:pt>
    <dgm:pt modelId="{B813F39F-CD91-4AE7-A882-70BCD1D6FDC6}" type="pres">
      <dgm:prSet presAssocID="{FF46948F-F4EC-4373-98B4-A0703BA43C4F}" presName="horz1" presStyleCnt="0"/>
      <dgm:spPr/>
    </dgm:pt>
    <dgm:pt modelId="{543F8665-9E42-49CC-84D9-B2CA51EBCECA}" type="pres">
      <dgm:prSet presAssocID="{FF46948F-F4EC-4373-98B4-A0703BA43C4F}" presName="tx1" presStyleLbl="revTx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1D915573-CAD6-442C-9FC3-F2ECC85D74A2}" type="pres">
      <dgm:prSet presAssocID="{FF46948F-F4EC-4373-98B4-A0703BA43C4F}" presName="vert1" presStyleCnt="0"/>
      <dgm:spPr/>
    </dgm:pt>
    <dgm:pt modelId="{73F79CE8-8E71-4126-9CC0-946FF86ACE91}" type="pres">
      <dgm:prSet presAssocID="{9F584D28-9543-43FF-AAF6-AB6C2D332F08}" presName="vertSpace2a" presStyleCnt="0"/>
      <dgm:spPr/>
    </dgm:pt>
    <dgm:pt modelId="{E4089822-8FEF-4AA7-8A98-BC122B3C1157}" type="pres">
      <dgm:prSet presAssocID="{9F584D28-9543-43FF-AAF6-AB6C2D332F08}" presName="horz2" presStyleCnt="0"/>
      <dgm:spPr/>
    </dgm:pt>
    <dgm:pt modelId="{B06ED227-C3EB-45DF-9E48-63C9A159C853}" type="pres">
      <dgm:prSet presAssocID="{9F584D28-9543-43FF-AAF6-AB6C2D332F08}" presName="horzSpace2" presStyleCnt="0"/>
      <dgm:spPr/>
    </dgm:pt>
    <dgm:pt modelId="{D3314FCE-18D5-40C3-9D32-C32267567C28}" type="pres">
      <dgm:prSet presAssocID="{9F584D28-9543-43FF-AAF6-AB6C2D332F08}" presName="tx2" presStyleLbl="revTx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AE9267D1-E8D3-4B0F-8B09-C8A9FD17373E}" type="pres">
      <dgm:prSet presAssocID="{9F584D28-9543-43FF-AAF6-AB6C2D332F08}" presName="vert2" presStyleCnt="0"/>
      <dgm:spPr/>
    </dgm:pt>
    <dgm:pt modelId="{E56234A6-80AF-4CD7-A44F-DBA9E5DD269D}" type="pres">
      <dgm:prSet presAssocID="{9F584D28-9543-43FF-AAF6-AB6C2D332F08}" presName="thinLine2b" presStyleLbl="callout" presStyleIdx="6" presStyleCnt="8"/>
      <dgm:spPr/>
    </dgm:pt>
    <dgm:pt modelId="{12192BEF-A954-4B4B-9C78-F5959D0BB40D}" type="pres">
      <dgm:prSet presAssocID="{9F584D28-9543-43FF-AAF6-AB6C2D332F08}" presName="vertSpace2b" presStyleCnt="0"/>
      <dgm:spPr/>
    </dgm:pt>
    <dgm:pt modelId="{0F21B0C1-5C81-4BDA-9D48-37113205EE1A}" type="pres">
      <dgm:prSet presAssocID="{02E16933-08D3-43C0-B544-D8344F74A0B0}" presName="horz2" presStyleCnt="0"/>
      <dgm:spPr/>
    </dgm:pt>
    <dgm:pt modelId="{2A9C3C55-B6B4-4EE2-8ED8-839246582513}" type="pres">
      <dgm:prSet presAssocID="{02E16933-08D3-43C0-B544-D8344F74A0B0}" presName="horzSpace2" presStyleCnt="0"/>
      <dgm:spPr/>
    </dgm:pt>
    <dgm:pt modelId="{AAD8CF4A-0DB1-4A38-AA1A-9D2225FC5BDB}" type="pres">
      <dgm:prSet presAssocID="{02E16933-08D3-43C0-B544-D8344F74A0B0}" presName="tx2" presStyleLbl="revTx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110C42F6-072B-4B49-BB73-289B3A805D0D}" type="pres">
      <dgm:prSet presAssocID="{02E16933-08D3-43C0-B544-D8344F74A0B0}" presName="vert2" presStyleCnt="0"/>
      <dgm:spPr/>
    </dgm:pt>
    <dgm:pt modelId="{7106367F-A21D-4ABD-A4DB-ABFACDC024AF}" type="pres">
      <dgm:prSet presAssocID="{02E16933-08D3-43C0-B544-D8344F74A0B0}" presName="thinLine2b" presStyleLbl="callout" presStyleIdx="7" presStyleCnt="8"/>
      <dgm:spPr/>
    </dgm:pt>
    <dgm:pt modelId="{84D73062-9422-4132-8388-81F15226F12D}" type="pres">
      <dgm:prSet presAssocID="{02E16933-08D3-43C0-B544-D8344F74A0B0}" presName="vertSpace2b" presStyleCnt="0"/>
      <dgm:spPr/>
    </dgm:pt>
  </dgm:ptLst>
  <dgm:cxnLst>
    <dgm:cxn modelId="{37C81DCB-AC63-4523-AE2E-A4A48185DDD9}" srcId="{FF46948F-F4EC-4373-98B4-A0703BA43C4F}" destId="{9F584D28-9543-43FF-AAF6-AB6C2D332F08}" srcOrd="0" destOrd="0" parTransId="{6E096F9B-BD30-4AEF-98D9-951A61175048}" sibTransId="{F396D7EB-B55D-4D1F-A948-93601EBE0109}"/>
    <dgm:cxn modelId="{347D8A09-65CF-4370-A2F9-EE5DEF974476}" srcId="{FF46948F-F4EC-4373-98B4-A0703BA43C4F}" destId="{02E16933-08D3-43C0-B544-D8344F74A0B0}" srcOrd="1" destOrd="0" parTransId="{16245391-44E6-4C33-A602-55728689E8A4}" sibTransId="{2228B8A8-42BD-4328-9EE1-0E5FFA242798}"/>
    <dgm:cxn modelId="{95036BE7-4E05-420F-9F27-4DAFE12C309F}" type="presOf" srcId="{068E0A63-D426-4631-BE52-55B6C3002880}" destId="{F94C0E73-86EA-4823-841A-2F00B2F0337B}" srcOrd="0" destOrd="0" presId="urn:microsoft.com/office/officeart/2008/layout/LinedList"/>
    <dgm:cxn modelId="{7B0520A3-26AC-4F8F-9D6D-D6842A961173}" srcId="{5C16C431-712C-463B-8647-71589F7F3710}" destId="{1947C3A2-EBC9-4F3C-A515-799097166E0D}" srcOrd="0" destOrd="0" parTransId="{EBBBA0D2-8E45-4147-A94C-603252D31062}" sibTransId="{8F40DBE3-45CB-4AED-BBEE-56F59728497F}"/>
    <dgm:cxn modelId="{5181FB0C-7399-45A0-9895-4EAC1D5DC513}" srcId="{BBDE2AAA-0DFF-4AF9-8B9F-83F02AB4CB3F}" destId="{FF46948F-F4EC-4373-98B4-A0703BA43C4F}" srcOrd="3" destOrd="0" parTransId="{7772CCB0-1BE5-45EE-8108-78D7A2B03CE5}" sibTransId="{1A06AFA8-C618-49A5-971F-8CE5D891E9F3}"/>
    <dgm:cxn modelId="{53F9CD4F-CB1C-4FF9-B385-41B1790648C7}" srcId="{0C2D00EE-B4F4-4E2C-8E18-77172CFA285E}" destId="{A763846F-CC76-44FA-B569-2CED65024A47}" srcOrd="0" destOrd="0" parTransId="{CF5ABAB4-95FA-4D5B-B230-5AB9853749E6}" sibTransId="{261F80F4-A1A9-4EEA-8C86-C7477BE0BE31}"/>
    <dgm:cxn modelId="{01F271CC-B9FE-49A6-B70B-1D335FD1462F}" type="presOf" srcId="{6D5A7939-9C1E-460F-BD06-2C125D72B44F}" destId="{8FC60F19-E769-442B-9631-932E37219968}" srcOrd="0" destOrd="0" presId="urn:microsoft.com/office/officeart/2008/layout/LinedList"/>
    <dgm:cxn modelId="{29884C35-7789-400E-ACE0-96C560AD9C3B}" srcId="{0C2D00EE-B4F4-4E2C-8E18-77172CFA285E}" destId="{068E0A63-D426-4631-BE52-55B6C3002880}" srcOrd="1" destOrd="0" parTransId="{1557ED8C-7D6B-4F30-A6C7-8E393B9B7308}" sibTransId="{10362C2D-DBC7-4223-B2D8-423F8791FD1D}"/>
    <dgm:cxn modelId="{220D6496-B540-409D-A876-5E626A74EC55}" type="presOf" srcId="{CE43DEE0-9232-45DF-827C-9D9D3F41B3BB}" destId="{DD6049F5-BD7B-4B20-A488-F380BC29F928}" srcOrd="0" destOrd="0" presId="urn:microsoft.com/office/officeart/2008/layout/LinedList"/>
    <dgm:cxn modelId="{25FA4FA9-E183-49BC-BC1A-EF94FB6A11B1}" type="presOf" srcId="{A763846F-CC76-44FA-B569-2CED65024A47}" destId="{3A1FE80A-33B8-4F37-8288-5DC68764C006}" srcOrd="0" destOrd="0" presId="urn:microsoft.com/office/officeart/2008/layout/LinedList"/>
    <dgm:cxn modelId="{F17902E6-ECC8-4D2F-A32B-70447B3144D1}" type="presOf" srcId="{836987CF-3451-44D2-8898-F4DB51EEACC6}" destId="{212F4FFD-04EE-4D33-BC6D-C52D5681116E}" srcOrd="0" destOrd="0" presId="urn:microsoft.com/office/officeart/2008/layout/LinedList"/>
    <dgm:cxn modelId="{95DBFD8F-BF9C-46F7-92F6-769B52058577}" type="presOf" srcId="{9F584D28-9543-43FF-AAF6-AB6C2D332F08}" destId="{D3314FCE-18D5-40C3-9D32-C32267567C28}" srcOrd="0" destOrd="0" presId="urn:microsoft.com/office/officeart/2008/layout/LinedList"/>
    <dgm:cxn modelId="{8CA6E3C5-0EC6-4999-BACF-BCB2AE226464}" type="presOf" srcId="{5C16C431-712C-463B-8647-71589F7F3710}" destId="{271898D9-DFFA-4828-A803-1C31AA8C439D}" srcOrd="0" destOrd="0" presId="urn:microsoft.com/office/officeart/2008/layout/LinedList"/>
    <dgm:cxn modelId="{627CAB41-9552-4D4D-B08C-30A0AEE7F20A}" type="presOf" srcId="{BBDE2AAA-0DFF-4AF9-8B9F-83F02AB4CB3F}" destId="{210D8D30-5709-4F42-9A23-E640893FD2F3}" srcOrd="0" destOrd="0" presId="urn:microsoft.com/office/officeart/2008/layout/LinedList"/>
    <dgm:cxn modelId="{721AEF77-2FEC-4DC3-BA0F-82FF96B280D6}" srcId="{BBDE2AAA-0DFF-4AF9-8B9F-83F02AB4CB3F}" destId="{5C16C431-712C-463B-8647-71589F7F3710}" srcOrd="1" destOrd="0" parTransId="{8A4C91FF-53EE-4A26-9BF5-001937CC17AF}" sibTransId="{47C929C9-5FF7-4F7F-9E94-772F59500E5E}"/>
    <dgm:cxn modelId="{C516491C-4EA9-4E26-AF6F-C356FC94CF95}" type="presOf" srcId="{0C2D00EE-B4F4-4E2C-8E18-77172CFA285E}" destId="{E655FF3F-D2FB-439C-97DA-03DDB9C75704}" srcOrd="0" destOrd="0" presId="urn:microsoft.com/office/officeart/2008/layout/LinedList"/>
    <dgm:cxn modelId="{E67C8097-7C57-452B-993D-20BD0F8FDFEA}" type="presOf" srcId="{FF46948F-F4EC-4373-98B4-A0703BA43C4F}" destId="{543F8665-9E42-49CC-84D9-B2CA51EBCECA}" srcOrd="0" destOrd="0" presId="urn:microsoft.com/office/officeart/2008/layout/LinedList"/>
    <dgm:cxn modelId="{E8F0CD15-9F71-41FE-A112-1CF1B355EDD9}" srcId="{5C16C431-712C-463B-8647-71589F7F3710}" destId="{CE43DEE0-9232-45DF-827C-9D9D3F41B3BB}" srcOrd="1" destOrd="0" parTransId="{7B5DF569-40AD-45FD-AB94-FFF67252348D}" sibTransId="{92E7919D-743E-4960-813A-C472C63949F3}"/>
    <dgm:cxn modelId="{AE6855C7-0DE9-4E5E-843D-8661D5AFD155}" type="presOf" srcId="{02E16933-08D3-43C0-B544-D8344F74A0B0}" destId="{AAD8CF4A-0DB1-4A38-AA1A-9D2225FC5BDB}" srcOrd="0" destOrd="0" presId="urn:microsoft.com/office/officeart/2008/layout/LinedList"/>
    <dgm:cxn modelId="{DF453CF9-BCE8-4D67-8714-A2CCB4AEE1D2}" srcId="{BBDE2AAA-0DFF-4AF9-8B9F-83F02AB4CB3F}" destId="{0C2D00EE-B4F4-4E2C-8E18-77172CFA285E}" srcOrd="2" destOrd="0" parTransId="{065FF954-149F-4EB1-A9A9-C72DEE1F5706}" sibTransId="{A63CDC57-AA2A-4BDC-AFF1-A1776AF38B52}"/>
    <dgm:cxn modelId="{1FC47BED-0C09-4550-9F9B-EEFDBFB7E564}" srcId="{6D5A7939-9C1E-460F-BD06-2C125D72B44F}" destId="{836987CF-3451-44D2-8898-F4DB51EEACC6}" srcOrd="0" destOrd="0" parTransId="{8F44F4ED-B64A-4D33-A535-EFEBAA00584C}" sibTransId="{6D207AD6-1BFF-468C-9B8E-4D907F018E49}"/>
    <dgm:cxn modelId="{425465F6-3550-46B4-8966-8E0D04260FF9}" srcId="{6D5A7939-9C1E-460F-BD06-2C125D72B44F}" destId="{A12DA96B-C22E-421A-A946-87B8A0259400}" srcOrd="1" destOrd="0" parTransId="{72E9FD42-D4A1-40FA-875E-A7F36B54A60E}" sibTransId="{F8F214F5-9E34-4970-AEAA-D53878CF7389}"/>
    <dgm:cxn modelId="{B2D984BA-B1B1-48A6-87D9-2BAEB7C47453}" srcId="{BBDE2AAA-0DFF-4AF9-8B9F-83F02AB4CB3F}" destId="{6D5A7939-9C1E-460F-BD06-2C125D72B44F}" srcOrd="0" destOrd="0" parTransId="{A365E41E-F03F-48E8-9059-9B874EDE6D40}" sibTransId="{95FE4725-860A-4BBE-A9D5-A86C08205773}"/>
    <dgm:cxn modelId="{B9214ED7-4675-4311-ABBB-44821C0125D6}" type="presOf" srcId="{1947C3A2-EBC9-4F3C-A515-799097166E0D}" destId="{8AD409C2-9564-4A90-8189-C1B069CB6BB8}" srcOrd="0" destOrd="0" presId="urn:microsoft.com/office/officeart/2008/layout/LinedList"/>
    <dgm:cxn modelId="{16625B4B-9CC1-49FE-B526-646DECC43DFA}" type="presOf" srcId="{A12DA96B-C22E-421A-A946-87B8A0259400}" destId="{CE06DBF2-23D6-4B7C-AB33-933F97190614}" srcOrd="0" destOrd="0" presId="urn:microsoft.com/office/officeart/2008/layout/LinedList"/>
    <dgm:cxn modelId="{DA6ED8BF-FF54-4DC2-9A45-EF74AF1DC7C2}" type="presParOf" srcId="{210D8D30-5709-4F42-9A23-E640893FD2F3}" destId="{756C5E3D-EC73-4B4E-AE04-79F0ECA193AD}" srcOrd="0" destOrd="0" presId="urn:microsoft.com/office/officeart/2008/layout/LinedList"/>
    <dgm:cxn modelId="{6DC6A9E0-4B5D-49BE-8BDC-172338ADC64F}" type="presParOf" srcId="{210D8D30-5709-4F42-9A23-E640893FD2F3}" destId="{690D306E-EB9B-4392-A7D5-6FA436EDCCEA}" srcOrd="1" destOrd="0" presId="urn:microsoft.com/office/officeart/2008/layout/LinedList"/>
    <dgm:cxn modelId="{BDDFACB7-FA13-4AFE-A136-C9DE8D1B46CA}" type="presParOf" srcId="{690D306E-EB9B-4392-A7D5-6FA436EDCCEA}" destId="{8FC60F19-E769-442B-9631-932E37219968}" srcOrd="0" destOrd="0" presId="urn:microsoft.com/office/officeart/2008/layout/LinedList"/>
    <dgm:cxn modelId="{19AF6A66-11E6-4FCE-BC74-CFD9F2228971}" type="presParOf" srcId="{690D306E-EB9B-4392-A7D5-6FA436EDCCEA}" destId="{C5EFAE4F-79EE-480F-B86A-28FE1A776011}" srcOrd="1" destOrd="0" presId="urn:microsoft.com/office/officeart/2008/layout/LinedList"/>
    <dgm:cxn modelId="{C4E5A077-53A4-4707-9C41-A0ADB6B28B9C}" type="presParOf" srcId="{C5EFAE4F-79EE-480F-B86A-28FE1A776011}" destId="{2EC30C13-493E-4EC3-ACCC-2C09E6F78AAC}" srcOrd="0" destOrd="0" presId="urn:microsoft.com/office/officeart/2008/layout/LinedList"/>
    <dgm:cxn modelId="{7778E098-BB96-41B4-9D33-0AB507D1CAF0}" type="presParOf" srcId="{C5EFAE4F-79EE-480F-B86A-28FE1A776011}" destId="{E7A5F52E-E27F-4056-816F-D0F2FBD7B27B}" srcOrd="1" destOrd="0" presId="urn:microsoft.com/office/officeart/2008/layout/LinedList"/>
    <dgm:cxn modelId="{9421F815-6E77-4DE6-9C31-5D5D0F2D3404}" type="presParOf" srcId="{E7A5F52E-E27F-4056-816F-D0F2FBD7B27B}" destId="{81440A73-FD43-475D-91BD-9118F56050B3}" srcOrd="0" destOrd="0" presId="urn:microsoft.com/office/officeart/2008/layout/LinedList"/>
    <dgm:cxn modelId="{EB440CC1-0063-4288-9735-6E745A2F688A}" type="presParOf" srcId="{E7A5F52E-E27F-4056-816F-D0F2FBD7B27B}" destId="{212F4FFD-04EE-4D33-BC6D-C52D5681116E}" srcOrd="1" destOrd="0" presId="urn:microsoft.com/office/officeart/2008/layout/LinedList"/>
    <dgm:cxn modelId="{98BE463F-DA80-4088-82FB-5211726CFFE9}" type="presParOf" srcId="{E7A5F52E-E27F-4056-816F-D0F2FBD7B27B}" destId="{80ECE183-147F-4164-9BE4-AE06CD4C438B}" srcOrd="2" destOrd="0" presId="urn:microsoft.com/office/officeart/2008/layout/LinedList"/>
    <dgm:cxn modelId="{A34A13E0-7435-49CF-84C7-C2F142D6D6B8}" type="presParOf" srcId="{C5EFAE4F-79EE-480F-B86A-28FE1A776011}" destId="{E8BBBD1C-49C6-4122-941B-33503275DD50}" srcOrd="2" destOrd="0" presId="urn:microsoft.com/office/officeart/2008/layout/LinedList"/>
    <dgm:cxn modelId="{C9A1D9F2-B1BB-4B01-8211-20954F1FA729}" type="presParOf" srcId="{C5EFAE4F-79EE-480F-B86A-28FE1A776011}" destId="{4611B869-E620-4943-8AE4-3EBD30010B69}" srcOrd="3" destOrd="0" presId="urn:microsoft.com/office/officeart/2008/layout/LinedList"/>
    <dgm:cxn modelId="{46D4857E-5B8D-4A0B-BB57-F94E1E44BDC2}" type="presParOf" srcId="{C5EFAE4F-79EE-480F-B86A-28FE1A776011}" destId="{05F4763A-9120-4EE3-927E-48731CC18D58}" srcOrd="4" destOrd="0" presId="urn:microsoft.com/office/officeart/2008/layout/LinedList"/>
    <dgm:cxn modelId="{E8770135-2626-4617-8FD3-78B3FD80988F}" type="presParOf" srcId="{05F4763A-9120-4EE3-927E-48731CC18D58}" destId="{50C2BAAC-5DE2-40D8-822D-0F330B608D82}" srcOrd="0" destOrd="0" presId="urn:microsoft.com/office/officeart/2008/layout/LinedList"/>
    <dgm:cxn modelId="{1209C73C-8712-42B1-82B6-821EC61CD2D0}" type="presParOf" srcId="{05F4763A-9120-4EE3-927E-48731CC18D58}" destId="{CE06DBF2-23D6-4B7C-AB33-933F97190614}" srcOrd="1" destOrd="0" presId="urn:microsoft.com/office/officeart/2008/layout/LinedList"/>
    <dgm:cxn modelId="{20390C84-FCBB-4ABF-9FAE-4783324E8B8C}" type="presParOf" srcId="{05F4763A-9120-4EE3-927E-48731CC18D58}" destId="{CE68B195-7B0F-43DC-9E44-69595318426C}" srcOrd="2" destOrd="0" presId="urn:microsoft.com/office/officeart/2008/layout/LinedList"/>
    <dgm:cxn modelId="{31376D18-C9ED-41FD-848E-35B5CCCA7659}" type="presParOf" srcId="{C5EFAE4F-79EE-480F-B86A-28FE1A776011}" destId="{36494BFF-325C-4020-8A53-F8EB644F9EE3}" srcOrd="5" destOrd="0" presId="urn:microsoft.com/office/officeart/2008/layout/LinedList"/>
    <dgm:cxn modelId="{DD7E9A92-5390-40D7-8507-5D4C3CB27A11}" type="presParOf" srcId="{C5EFAE4F-79EE-480F-B86A-28FE1A776011}" destId="{AAD5BF44-FAA9-438A-8A08-51F4E7A64737}" srcOrd="6" destOrd="0" presId="urn:microsoft.com/office/officeart/2008/layout/LinedList"/>
    <dgm:cxn modelId="{FCFE8CFB-3DB9-49CF-8C59-3997B02E4D65}" type="presParOf" srcId="{210D8D30-5709-4F42-9A23-E640893FD2F3}" destId="{8D160DC6-C99F-4372-BA57-3604AC4CBDDE}" srcOrd="2" destOrd="0" presId="urn:microsoft.com/office/officeart/2008/layout/LinedList"/>
    <dgm:cxn modelId="{D5B023D0-94BD-4893-9DA3-A6AAD8094BA0}" type="presParOf" srcId="{210D8D30-5709-4F42-9A23-E640893FD2F3}" destId="{E32B5476-6884-4F63-BB92-AF6EA0D4CED9}" srcOrd="3" destOrd="0" presId="urn:microsoft.com/office/officeart/2008/layout/LinedList"/>
    <dgm:cxn modelId="{7E9A7D9C-D39E-4ED1-A41E-CD52E3DFB74E}" type="presParOf" srcId="{E32B5476-6884-4F63-BB92-AF6EA0D4CED9}" destId="{271898D9-DFFA-4828-A803-1C31AA8C439D}" srcOrd="0" destOrd="0" presId="urn:microsoft.com/office/officeart/2008/layout/LinedList"/>
    <dgm:cxn modelId="{5073CD8B-CEDD-46B8-BA0A-BED07E824BED}" type="presParOf" srcId="{E32B5476-6884-4F63-BB92-AF6EA0D4CED9}" destId="{F242995E-C02A-4560-B65A-082D94BD0606}" srcOrd="1" destOrd="0" presId="urn:microsoft.com/office/officeart/2008/layout/LinedList"/>
    <dgm:cxn modelId="{74E1B3D8-8B9F-4409-9759-6DF042A67425}" type="presParOf" srcId="{F242995E-C02A-4560-B65A-082D94BD0606}" destId="{5EBAF6A1-A56F-4D84-AC50-B9ADC8252CE8}" srcOrd="0" destOrd="0" presId="urn:microsoft.com/office/officeart/2008/layout/LinedList"/>
    <dgm:cxn modelId="{913EE4D3-3381-4A88-B93E-18F01332C436}" type="presParOf" srcId="{F242995E-C02A-4560-B65A-082D94BD0606}" destId="{7DB3E678-5EDE-424A-8572-B956EAB7220C}" srcOrd="1" destOrd="0" presId="urn:microsoft.com/office/officeart/2008/layout/LinedList"/>
    <dgm:cxn modelId="{3D9ABFDF-CB45-482D-880B-5F63C29B32C4}" type="presParOf" srcId="{7DB3E678-5EDE-424A-8572-B956EAB7220C}" destId="{2F98AA25-6251-4194-AE5B-3FB28CD2C86F}" srcOrd="0" destOrd="0" presId="urn:microsoft.com/office/officeart/2008/layout/LinedList"/>
    <dgm:cxn modelId="{30169F02-649A-403C-85CB-FE520FE9B876}" type="presParOf" srcId="{7DB3E678-5EDE-424A-8572-B956EAB7220C}" destId="{8AD409C2-9564-4A90-8189-C1B069CB6BB8}" srcOrd="1" destOrd="0" presId="urn:microsoft.com/office/officeart/2008/layout/LinedList"/>
    <dgm:cxn modelId="{38E6E352-F6AF-43A0-B17A-DC29E42FD144}" type="presParOf" srcId="{7DB3E678-5EDE-424A-8572-B956EAB7220C}" destId="{2EB92E5E-AF50-4DF1-BA89-3F27F7433F37}" srcOrd="2" destOrd="0" presId="urn:microsoft.com/office/officeart/2008/layout/LinedList"/>
    <dgm:cxn modelId="{7304C92C-F2C1-4CBD-81BA-A3124DB97A82}" type="presParOf" srcId="{F242995E-C02A-4560-B65A-082D94BD0606}" destId="{526D5FBE-0829-42A5-B970-6C60E650F3D0}" srcOrd="2" destOrd="0" presId="urn:microsoft.com/office/officeart/2008/layout/LinedList"/>
    <dgm:cxn modelId="{C71C2977-6A4B-4B3D-B94A-FAC37BBD2CD0}" type="presParOf" srcId="{F242995E-C02A-4560-B65A-082D94BD0606}" destId="{251B35D9-9D4F-4EE0-8482-137005592971}" srcOrd="3" destOrd="0" presId="urn:microsoft.com/office/officeart/2008/layout/LinedList"/>
    <dgm:cxn modelId="{40450565-5738-465E-A9C3-55DB52BC7CA3}" type="presParOf" srcId="{F242995E-C02A-4560-B65A-082D94BD0606}" destId="{274FA473-CED7-4CB6-99F2-1C41E33F9FEE}" srcOrd="4" destOrd="0" presId="urn:microsoft.com/office/officeart/2008/layout/LinedList"/>
    <dgm:cxn modelId="{4673F79A-395C-4C9E-A31B-48B834283598}" type="presParOf" srcId="{274FA473-CED7-4CB6-99F2-1C41E33F9FEE}" destId="{05CB9FAE-B420-4FC5-A64C-E7BEFAA95349}" srcOrd="0" destOrd="0" presId="urn:microsoft.com/office/officeart/2008/layout/LinedList"/>
    <dgm:cxn modelId="{5A5F9A99-B228-4EA9-88A6-B6D1C60B0E22}" type="presParOf" srcId="{274FA473-CED7-4CB6-99F2-1C41E33F9FEE}" destId="{DD6049F5-BD7B-4B20-A488-F380BC29F928}" srcOrd="1" destOrd="0" presId="urn:microsoft.com/office/officeart/2008/layout/LinedList"/>
    <dgm:cxn modelId="{16F0927C-A188-4249-BE3B-A4D97EDDB192}" type="presParOf" srcId="{274FA473-CED7-4CB6-99F2-1C41E33F9FEE}" destId="{4EC43B83-6A6E-45A9-B819-3A203E630205}" srcOrd="2" destOrd="0" presId="urn:microsoft.com/office/officeart/2008/layout/LinedList"/>
    <dgm:cxn modelId="{5D747E0B-E456-44CE-9E8A-E9CA66E1B05B}" type="presParOf" srcId="{F242995E-C02A-4560-B65A-082D94BD0606}" destId="{0C54B3F8-AB15-415B-91B0-ABF9ED9959B2}" srcOrd="5" destOrd="0" presId="urn:microsoft.com/office/officeart/2008/layout/LinedList"/>
    <dgm:cxn modelId="{E41F3F8F-2E52-4481-8052-F6940C7C992F}" type="presParOf" srcId="{F242995E-C02A-4560-B65A-082D94BD0606}" destId="{FA49FED7-BCEE-4078-959F-EB179277C914}" srcOrd="6" destOrd="0" presId="urn:microsoft.com/office/officeart/2008/layout/LinedList"/>
    <dgm:cxn modelId="{447E177A-2FAB-4DDA-9896-AF508E0AFD63}" type="presParOf" srcId="{210D8D30-5709-4F42-9A23-E640893FD2F3}" destId="{9DF55CA4-F319-45E0-B057-EE236E0319AD}" srcOrd="4" destOrd="0" presId="urn:microsoft.com/office/officeart/2008/layout/LinedList"/>
    <dgm:cxn modelId="{8DE7E28D-CC66-45FF-9DCD-79F40EECF9CD}" type="presParOf" srcId="{210D8D30-5709-4F42-9A23-E640893FD2F3}" destId="{3CD813C6-55F4-4101-9283-9174945CE5D3}" srcOrd="5" destOrd="0" presId="urn:microsoft.com/office/officeart/2008/layout/LinedList"/>
    <dgm:cxn modelId="{BCE8F4C9-414E-486A-95CD-89FCA9F222D9}" type="presParOf" srcId="{3CD813C6-55F4-4101-9283-9174945CE5D3}" destId="{E655FF3F-D2FB-439C-97DA-03DDB9C75704}" srcOrd="0" destOrd="0" presId="urn:microsoft.com/office/officeart/2008/layout/LinedList"/>
    <dgm:cxn modelId="{D21FE0FE-A1CE-490A-966E-BE337FE0ED83}" type="presParOf" srcId="{3CD813C6-55F4-4101-9283-9174945CE5D3}" destId="{673E726F-5879-4B5A-9CEB-A7E1CBB9D0FE}" srcOrd="1" destOrd="0" presId="urn:microsoft.com/office/officeart/2008/layout/LinedList"/>
    <dgm:cxn modelId="{7E1E9C52-ADEC-4DF5-914E-D29790B6A657}" type="presParOf" srcId="{673E726F-5879-4B5A-9CEB-A7E1CBB9D0FE}" destId="{23211498-5866-49D3-BB1E-2134DD45BB05}" srcOrd="0" destOrd="0" presId="urn:microsoft.com/office/officeart/2008/layout/LinedList"/>
    <dgm:cxn modelId="{6F1C50DF-4AD9-4AB5-B7FE-A7D2BE06365B}" type="presParOf" srcId="{673E726F-5879-4B5A-9CEB-A7E1CBB9D0FE}" destId="{7A760FA3-AB3D-4CC3-86FF-9D43153276B5}" srcOrd="1" destOrd="0" presId="urn:microsoft.com/office/officeart/2008/layout/LinedList"/>
    <dgm:cxn modelId="{D2E998BA-AE3C-47C6-A5CD-44977FD9BA81}" type="presParOf" srcId="{7A760FA3-AB3D-4CC3-86FF-9D43153276B5}" destId="{0B70E8D9-59F0-4464-A181-436985915761}" srcOrd="0" destOrd="0" presId="urn:microsoft.com/office/officeart/2008/layout/LinedList"/>
    <dgm:cxn modelId="{9479D1F4-2584-4B6A-A880-FD997D02754D}" type="presParOf" srcId="{7A760FA3-AB3D-4CC3-86FF-9D43153276B5}" destId="{3A1FE80A-33B8-4F37-8288-5DC68764C006}" srcOrd="1" destOrd="0" presId="urn:microsoft.com/office/officeart/2008/layout/LinedList"/>
    <dgm:cxn modelId="{AC6D7C17-9F1C-44D9-A6FC-660796188C36}" type="presParOf" srcId="{7A760FA3-AB3D-4CC3-86FF-9D43153276B5}" destId="{F769D5A3-72CC-465A-8074-BE4AC7FC7728}" srcOrd="2" destOrd="0" presId="urn:microsoft.com/office/officeart/2008/layout/LinedList"/>
    <dgm:cxn modelId="{62AB3553-286D-4B5C-9E34-01620A9AD4D0}" type="presParOf" srcId="{673E726F-5879-4B5A-9CEB-A7E1CBB9D0FE}" destId="{FFB848B7-87B6-4A2D-9207-967290326B0F}" srcOrd="2" destOrd="0" presId="urn:microsoft.com/office/officeart/2008/layout/LinedList"/>
    <dgm:cxn modelId="{44FB7D19-8821-4ECD-B2F9-B505994A2FDF}" type="presParOf" srcId="{673E726F-5879-4B5A-9CEB-A7E1CBB9D0FE}" destId="{460D69C8-08CD-46DD-B540-FBCD46C6F136}" srcOrd="3" destOrd="0" presId="urn:microsoft.com/office/officeart/2008/layout/LinedList"/>
    <dgm:cxn modelId="{AF84442F-C20E-44E8-A801-807BB706349D}" type="presParOf" srcId="{673E726F-5879-4B5A-9CEB-A7E1CBB9D0FE}" destId="{B670BF05-C49A-470E-BC61-F9DDCF8AB3DE}" srcOrd="4" destOrd="0" presId="urn:microsoft.com/office/officeart/2008/layout/LinedList"/>
    <dgm:cxn modelId="{2C009034-6979-4266-AA60-B7035A03C99C}" type="presParOf" srcId="{B670BF05-C49A-470E-BC61-F9DDCF8AB3DE}" destId="{13E2010C-745B-49E5-8CE8-5D1CE207E6FD}" srcOrd="0" destOrd="0" presId="urn:microsoft.com/office/officeart/2008/layout/LinedList"/>
    <dgm:cxn modelId="{400957DD-9B4E-4FCD-9DFB-6BC0144CD9BD}" type="presParOf" srcId="{B670BF05-C49A-470E-BC61-F9DDCF8AB3DE}" destId="{F94C0E73-86EA-4823-841A-2F00B2F0337B}" srcOrd="1" destOrd="0" presId="urn:microsoft.com/office/officeart/2008/layout/LinedList"/>
    <dgm:cxn modelId="{E250B942-E571-4FD5-AF22-F7CCE94E9D53}" type="presParOf" srcId="{B670BF05-C49A-470E-BC61-F9DDCF8AB3DE}" destId="{CC7F7FCC-2BD6-4287-9A7B-5D95FF945EA1}" srcOrd="2" destOrd="0" presId="urn:microsoft.com/office/officeart/2008/layout/LinedList"/>
    <dgm:cxn modelId="{160636B5-A142-4172-A0B2-D8FC10C980E1}" type="presParOf" srcId="{673E726F-5879-4B5A-9CEB-A7E1CBB9D0FE}" destId="{B5431F52-4B3C-4DEF-83A2-38386480615C}" srcOrd="5" destOrd="0" presId="urn:microsoft.com/office/officeart/2008/layout/LinedList"/>
    <dgm:cxn modelId="{200D725F-0965-4E45-8FD5-43346852C8DA}" type="presParOf" srcId="{673E726F-5879-4B5A-9CEB-A7E1CBB9D0FE}" destId="{AB198C4B-507D-42A4-A644-6C3A49B4D6DF}" srcOrd="6" destOrd="0" presId="urn:microsoft.com/office/officeart/2008/layout/LinedList"/>
    <dgm:cxn modelId="{B61F7CFB-E887-49CD-AF29-598BDC1B9175}" type="presParOf" srcId="{210D8D30-5709-4F42-9A23-E640893FD2F3}" destId="{8C064A8E-BAC8-4AB3-82EA-1F9071CF424E}" srcOrd="6" destOrd="0" presId="urn:microsoft.com/office/officeart/2008/layout/LinedList"/>
    <dgm:cxn modelId="{69E23184-9FBA-4941-B19D-1D8BBB613AE8}" type="presParOf" srcId="{210D8D30-5709-4F42-9A23-E640893FD2F3}" destId="{B813F39F-CD91-4AE7-A882-70BCD1D6FDC6}" srcOrd="7" destOrd="0" presId="urn:microsoft.com/office/officeart/2008/layout/LinedList"/>
    <dgm:cxn modelId="{96C3276A-9A30-429F-B262-02E30240FF22}" type="presParOf" srcId="{B813F39F-CD91-4AE7-A882-70BCD1D6FDC6}" destId="{543F8665-9E42-49CC-84D9-B2CA51EBCECA}" srcOrd="0" destOrd="0" presId="urn:microsoft.com/office/officeart/2008/layout/LinedList"/>
    <dgm:cxn modelId="{CEB976A3-50DC-457E-9C52-5AE78AF0872B}" type="presParOf" srcId="{B813F39F-CD91-4AE7-A882-70BCD1D6FDC6}" destId="{1D915573-CAD6-442C-9FC3-F2ECC85D74A2}" srcOrd="1" destOrd="0" presId="urn:microsoft.com/office/officeart/2008/layout/LinedList"/>
    <dgm:cxn modelId="{FDB78131-5CE0-4332-B52C-14E2C2A7C826}" type="presParOf" srcId="{1D915573-CAD6-442C-9FC3-F2ECC85D74A2}" destId="{73F79CE8-8E71-4126-9CC0-946FF86ACE91}" srcOrd="0" destOrd="0" presId="urn:microsoft.com/office/officeart/2008/layout/LinedList"/>
    <dgm:cxn modelId="{7A343778-10E5-4B09-99B0-AF2EF5C6BB22}" type="presParOf" srcId="{1D915573-CAD6-442C-9FC3-F2ECC85D74A2}" destId="{E4089822-8FEF-4AA7-8A98-BC122B3C1157}" srcOrd="1" destOrd="0" presId="urn:microsoft.com/office/officeart/2008/layout/LinedList"/>
    <dgm:cxn modelId="{D757D7E7-65FE-415D-A25B-A5E8C42F78F8}" type="presParOf" srcId="{E4089822-8FEF-4AA7-8A98-BC122B3C1157}" destId="{B06ED227-C3EB-45DF-9E48-63C9A159C853}" srcOrd="0" destOrd="0" presId="urn:microsoft.com/office/officeart/2008/layout/LinedList"/>
    <dgm:cxn modelId="{41E9322A-7691-4C3C-99CD-86D806E984F6}" type="presParOf" srcId="{E4089822-8FEF-4AA7-8A98-BC122B3C1157}" destId="{D3314FCE-18D5-40C3-9D32-C32267567C28}" srcOrd="1" destOrd="0" presId="urn:microsoft.com/office/officeart/2008/layout/LinedList"/>
    <dgm:cxn modelId="{F4CF2494-CC7C-4921-9ED0-69837E82B87C}" type="presParOf" srcId="{E4089822-8FEF-4AA7-8A98-BC122B3C1157}" destId="{AE9267D1-E8D3-4B0F-8B09-C8A9FD17373E}" srcOrd="2" destOrd="0" presId="urn:microsoft.com/office/officeart/2008/layout/LinedList"/>
    <dgm:cxn modelId="{CDCBB9E2-AFBE-4CBE-811A-62AC5E51E84E}" type="presParOf" srcId="{1D915573-CAD6-442C-9FC3-F2ECC85D74A2}" destId="{E56234A6-80AF-4CD7-A44F-DBA9E5DD269D}" srcOrd="2" destOrd="0" presId="urn:microsoft.com/office/officeart/2008/layout/LinedList"/>
    <dgm:cxn modelId="{AD08867B-9B27-4B8D-81B9-D6B03B006BFA}" type="presParOf" srcId="{1D915573-CAD6-442C-9FC3-F2ECC85D74A2}" destId="{12192BEF-A954-4B4B-9C78-F5959D0BB40D}" srcOrd="3" destOrd="0" presId="urn:microsoft.com/office/officeart/2008/layout/LinedList"/>
    <dgm:cxn modelId="{7ED434CD-E837-4FAE-85B1-3EE7D77E0A7C}" type="presParOf" srcId="{1D915573-CAD6-442C-9FC3-F2ECC85D74A2}" destId="{0F21B0C1-5C81-4BDA-9D48-37113205EE1A}" srcOrd="4" destOrd="0" presId="urn:microsoft.com/office/officeart/2008/layout/LinedList"/>
    <dgm:cxn modelId="{01D73E97-A00E-4AD6-83F8-B35B125F0DF5}" type="presParOf" srcId="{0F21B0C1-5C81-4BDA-9D48-37113205EE1A}" destId="{2A9C3C55-B6B4-4EE2-8ED8-839246582513}" srcOrd="0" destOrd="0" presId="urn:microsoft.com/office/officeart/2008/layout/LinedList"/>
    <dgm:cxn modelId="{2376AE5A-3F91-40E6-99D3-EC1CCA8ED264}" type="presParOf" srcId="{0F21B0C1-5C81-4BDA-9D48-37113205EE1A}" destId="{AAD8CF4A-0DB1-4A38-AA1A-9D2225FC5BDB}" srcOrd="1" destOrd="0" presId="urn:microsoft.com/office/officeart/2008/layout/LinedList"/>
    <dgm:cxn modelId="{CE69C5CF-5BA9-4663-8DF1-E7AEEF2004E4}" type="presParOf" srcId="{0F21B0C1-5C81-4BDA-9D48-37113205EE1A}" destId="{110C42F6-072B-4B49-BB73-289B3A805D0D}" srcOrd="2" destOrd="0" presId="urn:microsoft.com/office/officeart/2008/layout/LinedList"/>
    <dgm:cxn modelId="{8AF27ABD-2843-4A05-A0D4-364A29009323}" type="presParOf" srcId="{1D915573-CAD6-442C-9FC3-F2ECC85D74A2}" destId="{7106367F-A21D-4ABD-A4DB-ABFACDC024AF}" srcOrd="5" destOrd="0" presId="urn:microsoft.com/office/officeart/2008/layout/LinedList"/>
    <dgm:cxn modelId="{08AFF479-90D3-427E-AAF7-206947E9F0E7}" type="presParOf" srcId="{1D915573-CAD6-442C-9FC3-F2ECC85D74A2}" destId="{84D73062-9422-4132-8388-81F15226F12D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6938F65-A46C-43F7-BE0E-99083B9A3BA8}" type="presOf" srcId="{3BEC21DE-D2DD-48D3-851E-B6382B0884E3}" destId="{AB3A3A6B-DA9E-4069-8E1C-7515B493A847}" srcOrd="0" destOrd="0" presId="urn:microsoft.com/office/officeart/2005/8/layout/chevron1"/>
    <dgm:cxn modelId="{564EB80D-0B4E-46FF-8E73-EADFD2100A47}" type="presOf" srcId="{D9FAC315-67F1-4FF2-92E3-A883EAC2DD91}" destId="{7FDC3F62-AED8-44CA-9070-67CF9860516F}" srcOrd="0" destOrd="0" presId="urn:microsoft.com/office/officeart/2005/8/layout/chevron1"/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0067087E-7C14-4AB6-B394-581AB3FB64D3}" type="presOf" srcId="{A91A2A36-6EB6-4516-9FE5-145A084F8C65}" destId="{6FBDBE24-F9CB-4E1F-8C5C-ED64713F0F71}" srcOrd="0" destOrd="0" presId="urn:microsoft.com/office/officeart/2005/8/layout/chevron1"/>
    <dgm:cxn modelId="{18592864-3BF7-4C47-9835-96E7A69BA47B}" type="presOf" srcId="{0A5C512A-A1BE-4B88-A939-A31F93868ACD}" destId="{17C81CB3-E2CE-4BC7-B4D1-8999DB7C773E}" srcOrd="0" destOrd="0" presId="urn:microsoft.com/office/officeart/2005/8/layout/chevron1"/>
    <dgm:cxn modelId="{06881DBD-2E40-4A59-BB75-A47D6A354B89}" type="presOf" srcId="{7EF30D31-4BE2-4CC1-A0EF-8056DC899C79}" destId="{62B07DCA-5382-41C7-B438-E3AD8FD8B594}" srcOrd="0" destOrd="0" presId="urn:microsoft.com/office/officeart/2005/8/layout/chevron1"/>
    <dgm:cxn modelId="{080CEA6D-954D-4CC3-A858-EDEC7796240A}" type="presParOf" srcId="{62B07DCA-5382-41C7-B438-E3AD8FD8B594}" destId="{17C81CB3-E2CE-4BC7-B4D1-8999DB7C773E}" srcOrd="0" destOrd="0" presId="urn:microsoft.com/office/officeart/2005/8/layout/chevron1"/>
    <dgm:cxn modelId="{07BEBE64-B51C-4614-8A0C-2F4C7B0EFD45}" type="presParOf" srcId="{62B07DCA-5382-41C7-B438-E3AD8FD8B594}" destId="{56546AFD-C47C-40FB-AE3A-E480E3A2ECDE}" srcOrd="1" destOrd="0" presId="urn:microsoft.com/office/officeart/2005/8/layout/chevron1"/>
    <dgm:cxn modelId="{B1F955CF-0A2F-46E9-995C-4EC75FA1A584}" type="presParOf" srcId="{62B07DCA-5382-41C7-B438-E3AD8FD8B594}" destId="{7FDC3F62-AED8-44CA-9070-67CF9860516F}" srcOrd="2" destOrd="0" presId="urn:microsoft.com/office/officeart/2005/8/layout/chevron1"/>
    <dgm:cxn modelId="{E476B9E6-1408-4206-BB2B-18819E9B0C65}" type="presParOf" srcId="{62B07DCA-5382-41C7-B438-E3AD8FD8B594}" destId="{9FBDCBBC-D99C-4135-9705-E2AF97A81082}" srcOrd="3" destOrd="0" presId="urn:microsoft.com/office/officeart/2005/8/layout/chevron1"/>
    <dgm:cxn modelId="{D2F865BE-4E13-4B05-83DB-32BE9D3C8C37}" type="presParOf" srcId="{62B07DCA-5382-41C7-B438-E3AD8FD8B594}" destId="{6FBDBE24-F9CB-4E1F-8C5C-ED64713F0F71}" srcOrd="4" destOrd="0" presId="urn:microsoft.com/office/officeart/2005/8/layout/chevron1"/>
    <dgm:cxn modelId="{C0D7E37B-5CA1-4692-BC1C-DFA58C872C89}" type="presParOf" srcId="{62B07DCA-5382-41C7-B438-E3AD8FD8B594}" destId="{5233346B-1726-4DB8-9233-B52BC72EAA80}" srcOrd="5" destOrd="0" presId="urn:microsoft.com/office/officeart/2005/8/layout/chevron1"/>
    <dgm:cxn modelId="{06785DEA-481E-42F5-AFD3-7B9D04E78027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AB4614-1D14-4D91-9D72-DF62DB15EC10}" type="doc">
      <dgm:prSet loTypeId="urn:microsoft.com/office/officeart/2008/layout/TitlePictureLineup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C11889-C906-46A3-8837-92EEBC530BEF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 smtClean="0"/>
            <a:t>해외 영화 소품 경매</a:t>
          </a:r>
          <a:endParaRPr lang="ko-KR" altLang="en-US" sz="1200" b="1" dirty="0"/>
        </a:p>
      </dgm:t>
    </dgm:pt>
    <dgm:pt modelId="{2D410C6F-DBBB-4AA4-AE8E-B7F40432B5A1}" type="parTrans" cxnId="{677815B6-9CF7-4E6B-B22E-17E3DADD8768}">
      <dgm:prSet/>
      <dgm:spPr/>
      <dgm:t>
        <a:bodyPr/>
        <a:lstStyle/>
        <a:p>
          <a:pPr latinLnBrk="1"/>
          <a:endParaRPr lang="ko-KR" altLang="en-US"/>
        </a:p>
      </dgm:t>
    </dgm:pt>
    <dgm:pt modelId="{B7BCFFBA-DCEE-422B-9842-1B8CBDDAC77C}" type="sibTrans" cxnId="{677815B6-9CF7-4E6B-B22E-17E3DADD8768}">
      <dgm:prSet/>
      <dgm:spPr/>
      <dgm:t>
        <a:bodyPr/>
        <a:lstStyle/>
        <a:p>
          <a:pPr latinLnBrk="1"/>
          <a:endParaRPr lang="ko-KR" altLang="en-US"/>
        </a:p>
      </dgm:t>
    </dgm:pt>
    <dgm:pt modelId="{6518F7B0-D733-4AD3-BC8C-B9FD2880C405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기존에는 </a:t>
          </a:r>
          <a:r>
            <a:rPr lang="ko-KR" altLang="en-US" sz="1200" b="1" dirty="0" err="1" smtClean="0"/>
            <a:t>이벤트성</a:t>
          </a:r>
          <a:r>
            <a:rPr lang="ko-KR" altLang="en-US" sz="1200" b="1" dirty="0" smtClean="0"/>
            <a:t> 사회공헌 경매 방식이 많았음</a:t>
          </a:r>
          <a:r>
            <a:rPr lang="en-US" altLang="ko-KR" sz="1200" b="1" dirty="0" smtClean="0"/>
            <a:t>.</a:t>
          </a:r>
          <a:endParaRPr lang="ko-KR" altLang="en-US" sz="1200" b="1" dirty="0"/>
        </a:p>
      </dgm:t>
    </dgm:pt>
    <dgm:pt modelId="{A16875F3-90D3-4AB1-A022-7C986A6BD8D7}" type="parTrans" cxnId="{A9DBBF47-2C71-45F8-92A7-8A7B03C1252D}">
      <dgm:prSet/>
      <dgm:spPr/>
      <dgm:t>
        <a:bodyPr/>
        <a:lstStyle/>
        <a:p>
          <a:pPr latinLnBrk="1"/>
          <a:endParaRPr lang="ko-KR" altLang="en-US"/>
        </a:p>
      </dgm:t>
    </dgm:pt>
    <dgm:pt modelId="{000396C0-3021-45D0-9637-2C7EF8B4997A}" type="sibTrans" cxnId="{A9DBBF47-2C71-45F8-92A7-8A7B03C1252D}">
      <dgm:prSet/>
      <dgm:spPr/>
      <dgm:t>
        <a:bodyPr/>
        <a:lstStyle/>
        <a:p>
          <a:pPr latinLnBrk="1"/>
          <a:endParaRPr lang="ko-KR" altLang="en-US"/>
        </a:p>
      </dgm:t>
    </dgm:pt>
    <dgm:pt modelId="{6801D44B-7E72-4D29-BF34-F29A7C20C8B6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 smtClean="0"/>
            <a:t>자체 소품 경매</a:t>
          </a:r>
          <a:r>
            <a:rPr lang="en-US" altLang="ko-KR" sz="1200" b="1" dirty="0" smtClean="0"/>
            <a:t>(</a:t>
          </a:r>
          <a:r>
            <a:rPr lang="ko-KR" altLang="en-US" sz="1200" b="1" dirty="0" smtClean="0"/>
            <a:t>협찬</a:t>
          </a:r>
          <a:r>
            <a:rPr lang="en-US" altLang="ko-KR" sz="1200" b="1" dirty="0" smtClean="0"/>
            <a:t>)</a:t>
          </a:r>
          <a:endParaRPr lang="ko-KR" altLang="en-US" sz="1200" b="1" dirty="0"/>
        </a:p>
      </dgm:t>
    </dgm:pt>
    <dgm:pt modelId="{13088CF3-A2B1-4FC4-AD3B-363116A495A3}" type="parTrans" cxnId="{C3C995E4-003C-483D-8CD0-52F2C2F3A86D}">
      <dgm:prSet/>
      <dgm:spPr/>
      <dgm:t>
        <a:bodyPr/>
        <a:lstStyle/>
        <a:p>
          <a:pPr latinLnBrk="1"/>
          <a:endParaRPr lang="ko-KR" altLang="en-US"/>
        </a:p>
      </dgm:t>
    </dgm:pt>
    <dgm:pt modelId="{BC0C7BD8-292E-47CC-A002-F2B67D02B165}" type="sibTrans" cxnId="{C3C995E4-003C-483D-8CD0-52F2C2F3A86D}">
      <dgm:prSet/>
      <dgm:spPr/>
      <dgm:t>
        <a:bodyPr/>
        <a:lstStyle/>
        <a:p>
          <a:pPr latinLnBrk="1"/>
          <a:endParaRPr lang="ko-KR" altLang="en-US"/>
        </a:p>
      </dgm:t>
    </dgm:pt>
    <dgm:pt modelId="{C44E5AF3-BC23-4338-B54D-61C0B8FBE627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인기배우 참여시 소품 지원</a:t>
          </a:r>
          <a:r>
            <a:rPr lang="en-US" altLang="ko-KR" sz="1200" b="1" dirty="0" smtClean="0"/>
            <a:t>. </a:t>
          </a:r>
          <a:endParaRPr lang="ko-KR" altLang="en-US" sz="1200" b="1" dirty="0"/>
        </a:p>
      </dgm:t>
    </dgm:pt>
    <dgm:pt modelId="{DBA9C2B8-5406-4777-A17A-415359AD731B}" type="parTrans" cxnId="{6FCA3B43-6353-4C2E-B012-661ACCC3E1C8}">
      <dgm:prSet/>
      <dgm:spPr/>
      <dgm:t>
        <a:bodyPr/>
        <a:lstStyle/>
        <a:p>
          <a:pPr latinLnBrk="1"/>
          <a:endParaRPr lang="ko-KR" altLang="en-US"/>
        </a:p>
      </dgm:t>
    </dgm:pt>
    <dgm:pt modelId="{48D3AB82-3A94-4BD9-9AC3-347A38D2472E}" type="sibTrans" cxnId="{6FCA3B43-6353-4C2E-B012-661ACCC3E1C8}">
      <dgm:prSet/>
      <dgm:spPr/>
      <dgm:t>
        <a:bodyPr/>
        <a:lstStyle/>
        <a:p>
          <a:pPr latinLnBrk="1"/>
          <a:endParaRPr lang="ko-KR" altLang="en-US"/>
        </a:p>
      </dgm:t>
    </dgm:pt>
    <dgm:pt modelId="{2F8DE2EA-D0E6-4DB2-B883-C3D91FA384DB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 smtClean="0"/>
            <a:t>생산가능 소장품 판매</a:t>
          </a:r>
          <a:endParaRPr lang="ko-KR" altLang="en-US" sz="1200" b="1" dirty="0"/>
        </a:p>
      </dgm:t>
    </dgm:pt>
    <dgm:pt modelId="{AD8C560F-87B1-4EF3-BB8D-41CE5E0636C7}" type="parTrans" cxnId="{FCC7B2B8-22B7-460A-8E41-86E9136D6090}">
      <dgm:prSet/>
      <dgm:spPr/>
      <dgm:t>
        <a:bodyPr/>
        <a:lstStyle/>
        <a:p>
          <a:pPr latinLnBrk="1"/>
          <a:endParaRPr lang="ko-KR" altLang="en-US"/>
        </a:p>
      </dgm:t>
    </dgm:pt>
    <dgm:pt modelId="{DF6DE2ED-D2A2-4DC1-87AC-58BE8D48124C}" type="sibTrans" cxnId="{FCC7B2B8-22B7-460A-8E41-86E9136D6090}">
      <dgm:prSet/>
      <dgm:spPr/>
      <dgm:t>
        <a:bodyPr/>
        <a:lstStyle/>
        <a:p>
          <a:pPr latinLnBrk="1"/>
          <a:endParaRPr lang="ko-KR" altLang="en-US"/>
        </a:p>
      </dgm:t>
    </dgm:pt>
    <dgm:pt modelId="{4168CEC9-0BD1-4937-A95E-D580F2A808D8}">
      <dgm:prSet phldrT="[텍스트]" custT="1"/>
      <dgm:spPr/>
      <dgm:t>
        <a:bodyPr/>
        <a:lstStyle/>
        <a:p>
          <a:pPr latinLnBrk="1"/>
          <a:r>
            <a:rPr lang="en-US" altLang="ko-KR" sz="1200" b="1" dirty="0" smtClean="0"/>
            <a:t>OST, </a:t>
          </a:r>
          <a:r>
            <a:rPr lang="ko-KR" altLang="en-US" sz="1200" b="1" dirty="0" smtClean="0"/>
            <a:t>포스터</a:t>
          </a:r>
          <a:r>
            <a:rPr lang="en-US" altLang="ko-KR" sz="1200" b="1" dirty="0" smtClean="0"/>
            <a:t>, </a:t>
          </a:r>
          <a:r>
            <a:rPr lang="ko-KR" altLang="en-US" sz="1200" b="1" dirty="0" err="1" smtClean="0"/>
            <a:t>포토북</a:t>
          </a:r>
          <a:r>
            <a:rPr lang="ko-KR" altLang="en-US" sz="1200" b="1" dirty="0" smtClean="0"/>
            <a:t> 등 소장품 판매</a:t>
          </a:r>
          <a:endParaRPr lang="ko-KR" altLang="en-US" sz="1200" b="1" dirty="0"/>
        </a:p>
      </dgm:t>
    </dgm:pt>
    <dgm:pt modelId="{8193DA91-6AD8-4464-A4F2-0AA998FC27B5}" type="parTrans" cxnId="{CB94598A-3D3F-48E6-835B-30EBB66D05DE}">
      <dgm:prSet/>
      <dgm:spPr/>
      <dgm:t>
        <a:bodyPr/>
        <a:lstStyle/>
        <a:p>
          <a:pPr latinLnBrk="1"/>
          <a:endParaRPr lang="ko-KR" altLang="en-US"/>
        </a:p>
      </dgm:t>
    </dgm:pt>
    <dgm:pt modelId="{79646680-49DC-47B1-BD19-5C5502625D64}" type="sibTrans" cxnId="{CB94598A-3D3F-48E6-835B-30EBB66D05DE}">
      <dgm:prSet/>
      <dgm:spPr/>
      <dgm:t>
        <a:bodyPr/>
        <a:lstStyle/>
        <a:p>
          <a:pPr latinLnBrk="1"/>
          <a:endParaRPr lang="ko-KR" altLang="en-US"/>
        </a:p>
      </dgm:t>
    </dgm:pt>
    <dgm:pt modelId="{FD2D958D-2F1B-47DB-8E2B-ADEE54FF0E7A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 smtClean="0"/>
            <a:t>국내 영화 소품 경매</a:t>
          </a:r>
          <a:endParaRPr lang="ko-KR" altLang="en-US" sz="1200" b="1" dirty="0"/>
        </a:p>
      </dgm:t>
    </dgm:pt>
    <dgm:pt modelId="{FE4F23CD-2B14-4EEA-A112-95F915B44DC4}" type="parTrans" cxnId="{1DAD5453-8AD1-4F8E-94D4-3BD82D4AAB68}">
      <dgm:prSet/>
      <dgm:spPr/>
      <dgm:t>
        <a:bodyPr/>
        <a:lstStyle/>
        <a:p>
          <a:pPr latinLnBrk="1"/>
          <a:endParaRPr lang="ko-KR" altLang="en-US"/>
        </a:p>
      </dgm:t>
    </dgm:pt>
    <dgm:pt modelId="{FA2F6414-30B7-4EDB-BA18-296240FC7413}" type="sibTrans" cxnId="{1DAD5453-8AD1-4F8E-94D4-3BD82D4AAB68}">
      <dgm:prSet/>
      <dgm:spPr/>
      <dgm:t>
        <a:bodyPr/>
        <a:lstStyle/>
        <a:p>
          <a:pPr latinLnBrk="1"/>
          <a:endParaRPr lang="ko-KR" altLang="en-US"/>
        </a:p>
      </dgm:t>
    </dgm:pt>
    <dgm:pt modelId="{2425609C-4842-4CE7-B6B0-6F1CA45A025A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 smtClean="0"/>
            <a:t>국내 흥행 해외 영화 대상</a:t>
          </a:r>
          <a:endParaRPr lang="ko-KR" altLang="en-US" sz="1200" b="1" dirty="0"/>
        </a:p>
      </dgm:t>
    </dgm:pt>
    <dgm:pt modelId="{E753962D-A2C1-4AA2-BDF6-B36E70A25A95}" type="parTrans" cxnId="{14212911-D27C-4F04-8A8C-D64BC471133C}">
      <dgm:prSet/>
      <dgm:spPr/>
      <dgm:t>
        <a:bodyPr/>
        <a:lstStyle/>
        <a:p>
          <a:pPr latinLnBrk="1"/>
          <a:endParaRPr lang="ko-KR" altLang="en-US"/>
        </a:p>
      </dgm:t>
    </dgm:pt>
    <dgm:pt modelId="{B817F684-0898-49D8-84D7-CEF94B7976B9}" type="sibTrans" cxnId="{14212911-D27C-4F04-8A8C-D64BC471133C}">
      <dgm:prSet/>
      <dgm:spPr/>
      <dgm:t>
        <a:bodyPr/>
        <a:lstStyle/>
        <a:p>
          <a:pPr latinLnBrk="1"/>
          <a:endParaRPr lang="ko-KR" altLang="en-US"/>
        </a:p>
      </dgm:t>
    </dgm:pt>
    <dgm:pt modelId="{97FE4CDD-3730-46B6-BB50-615019FF25B5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 smtClean="0"/>
            <a:t>해외 제휴 능력 관건</a:t>
          </a:r>
          <a:endParaRPr lang="ko-KR" altLang="en-US" sz="1200" b="1" dirty="0"/>
        </a:p>
      </dgm:t>
    </dgm:pt>
    <dgm:pt modelId="{69BD9A65-C087-4221-9C4D-F5FA4930F64D}" type="parTrans" cxnId="{81AA777C-674A-47A3-8BD5-68BBEA9626C7}">
      <dgm:prSet/>
      <dgm:spPr/>
      <dgm:t>
        <a:bodyPr/>
        <a:lstStyle/>
        <a:p>
          <a:pPr latinLnBrk="1"/>
          <a:endParaRPr lang="ko-KR" altLang="en-US"/>
        </a:p>
      </dgm:t>
    </dgm:pt>
    <dgm:pt modelId="{F6B2099A-FB9D-4CFA-905B-75219608EFBD}" type="sibTrans" cxnId="{81AA777C-674A-47A3-8BD5-68BBEA9626C7}">
      <dgm:prSet/>
      <dgm:spPr/>
      <dgm:t>
        <a:bodyPr/>
        <a:lstStyle/>
        <a:p>
          <a:pPr latinLnBrk="1"/>
          <a:endParaRPr lang="ko-KR" altLang="en-US"/>
        </a:p>
      </dgm:t>
    </dgm:pt>
    <dgm:pt modelId="{BD8D9DEB-98A8-4BD1-B990-560EAE080318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 smtClean="0"/>
            <a:t>최근 글로벌 영화 시장에서 한국 관심도 상승</a:t>
          </a:r>
          <a:endParaRPr lang="ko-KR" altLang="en-US" sz="1200" b="1" dirty="0"/>
        </a:p>
      </dgm:t>
    </dgm:pt>
    <dgm:pt modelId="{662D178C-C6C3-465D-BC8A-2DE807CFCA45}" type="parTrans" cxnId="{C1489640-1908-41B5-8B15-B4B48689AD0E}">
      <dgm:prSet/>
      <dgm:spPr/>
      <dgm:t>
        <a:bodyPr/>
        <a:lstStyle/>
        <a:p>
          <a:pPr latinLnBrk="1"/>
          <a:endParaRPr lang="ko-KR" altLang="en-US"/>
        </a:p>
      </dgm:t>
    </dgm:pt>
    <dgm:pt modelId="{B0C83843-1238-44E6-806D-EDEC9561B5F3}" type="sibTrans" cxnId="{C1489640-1908-41B5-8B15-B4B48689AD0E}">
      <dgm:prSet/>
      <dgm:spPr/>
      <dgm:t>
        <a:bodyPr/>
        <a:lstStyle/>
        <a:p>
          <a:pPr latinLnBrk="1"/>
          <a:endParaRPr lang="ko-KR" altLang="en-US"/>
        </a:p>
      </dgm:t>
    </dgm:pt>
    <dgm:pt modelId="{2B1BD98A-12F5-42DE-98C8-1E47350CB217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 smtClean="0"/>
            <a:t>기존에 없던 신규 시장</a:t>
          </a:r>
          <a:endParaRPr lang="ko-KR" altLang="en-US" sz="1200" b="1" dirty="0"/>
        </a:p>
      </dgm:t>
    </dgm:pt>
    <dgm:pt modelId="{D5C492A2-F905-4E05-8D51-663C64898800}" type="parTrans" cxnId="{74DF2CBA-B6E6-4F5B-A1B2-D5AC01538003}">
      <dgm:prSet/>
      <dgm:spPr/>
      <dgm:t>
        <a:bodyPr/>
        <a:lstStyle/>
        <a:p>
          <a:pPr latinLnBrk="1"/>
          <a:endParaRPr lang="ko-KR" altLang="en-US"/>
        </a:p>
      </dgm:t>
    </dgm:pt>
    <dgm:pt modelId="{CECA2108-B6E0-40C3-A0F8-FCC74031C171}" type="sibTrans" cxnId="{74DF2CBA-B6E6-4F5B-A1B2-D5AC01538003}">
      <dgm:prSet/>
      <dgm:spPr/>
      <dgm:t>
        <a:bodyPr/>
        <a:lstStyle/>
        <a:p>
          <a:pPr latinLnBrk="1"/>
          <a:endParaRPr lang="ko-KR" altLang="en-US"/>
        </a:p>
      </dgm:t>
    </dgm:pt>
    <dgm:pt modelId="{4110A9E6-67E2-45A4-8D53-5B52636FD9F3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제작사</a:t>
          </a:r>
          <a:r>
            <a:rPr lang="en-US" altLang="en-US" sz="1200" b="1" dirty="0" smtClean="0"/>
            <a:t>, </a:t>
          </a:r>
          <a:r>
            <a:rPr lang="ko-KR" altLang="en-US" sz="1200" b="1" dirty="0" smtClean="0"/>
            <a:t>배급사</a:t>
          </a:r>
          <a:r>
            <a:rPr lang="en-US" altLang="en-US" sz="1200" b="1" dirty="0" smtClean="0"/>
            <a:t>, </a:t>
          </a:r>
          <a:r>
            <a:rPr lang="ko-KR" altLang="en-US" sz="1200" b="1" dirty="0" err="1" smtClean="0"/>
            <a:t>투자사</a:t>
          </a:r>
          <a:r>
            <a:rPr lang="en-US" altLang="en-US" sz="1200" b="1" dirty="0" smtClean="0"/>
            <a:t>, </a:t>
          </a:r>
          <a:r>
            <a:rPr lang="ko-KR" altLang="en-US" sz="1200" b="1" dirty="0" err="1" smtClean="0"/>
            <a:t>소품팀간에</a:t>
          </a:r>
          <a:r>
            <a:rPr lang="ko-KR" altLang="en-US" sz="1200" b="1" dirty="0" smtClean="0"/>
            <a:t> 제휴 관건</a:t>
          </a:r>
          <a:endParaRPr lang="ko-KR" altLang="en-US" sz="1200" b="1" dirty="0"/>
        </a:p>
      </dgm:t>
    </dgm:pt>
    <dgm:pt modelId="{2B263361-E3BE-4399-9A88-DB47985D268E}" type="parTrans" cxnId="{0E8033A4-9E30-441D-9356-5A16B81D8E41}">
      <dgm:prSet/>
      <dgm:spPr/>
      <dgm:t>
        <a:bodyPr/>
        <a:lstStyle/>
        <a:p>
          <a:pPr latinLnBrk="1"/>
          <a:endParaRPr lang="ko-KR" altLang="en-US"/>
        </a:p>
      </dgm:t>
    </dgm:pt>
    <dgm:pt modelId="{00AE58FB-2111-43B4-8574-187EF6A17B9E}" type="sibTrans" cxnId="{0E8033A4-9E30-441D-9356-5A16B81D8E41}">
      <dgm:prSet/>
      <dgm:spPr/>
      <dgm:t>
        <a:bodyPr/>
        <a:lstStyle/>
        <a:p>
          <a:pPr latinLnBrk="1"/>
          <a:endParaRPr lang="ko-KR" altLang="en-US"/>
        </a:p>
      </dgm:t>
    </dgm:pt>
    <dgm:pt modelId="{04D2D8BD-7697-4476-8BA5-429E86AE5846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이를 플랫폼에서 제공</a:t>
          </a:r>
          <a:endParaRPr lang="ko-KR" altLang="en-US" sz="1200" b="1" dirty="0"/>
        </a:p>
      </dgm:t>
    </dgm:pt>
    <dgm:pt modelId="{38500FBA-E71D-487C-8EDF-9E11E2003AA5}" type="parTrans" cxnId="{9CDB2405-0A2D-4993-8B30-633B1D6BDA49}">
      <dgm:prSet/>
      <dgm:spPr/>
      <dgm:t>
        <a:bodyPr/>
        <a:lstStyle/>
        <a:p>
          <a:pPr latinLnBrk="1"/>
          <a:endParaRPr lang="ko-KR" altLang="en-US"/>
        </a:p>
      </dgm:t>
    </dgm:pt>
    <dgm:pt modelId="{0C3AD729-D20E-4EA4-AAAC-B15CE1EA0A15}" type="sibTrans" cxnId="{9CDB2405-0A2D-4993-8B30-633B1D6BDA49}">
      <dgm:prSet/>
      <dgm:spPr/>
      <dgm:t>
        <a:bodyPr/>
        <a:lstStyle/>
        <a:p>
          <a:pPr latinLnBrk="1"/>
          <a:endParaRPr lang="ko-KR" altLang="en-US"/>
        </a:p>
      </dgm:t>
    </dgm:pt>
    <dgm:pt modelId="{506F1D8A-887B-4D23-BBCD-648A708353FF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촬영 종료 후 회수</a:t>
          </a:r>
          <a:r>
            <a:rPr lang="en-US" altLang="ko-KR" sz="1200" b="1" dirty="0" smtClean="0"/>
            <a:t>.</a:t>
          </a:r>
          <a:r>
            <a:rPr lang="ko-KR" altLang="en-US" sz="1200" b="1" dirty="0" smtClean="0"/>
            <a:t> </a:t>
          </a:r>
          <a:endParaRPr lang="ko-KR" altLang="en-US" sz="1200" b="1" dirty="0"/>
        </a:p>
      </dgm:t>
    </dgm:pt>
    <dgm:pt modelId="{1D913E44-7D29-4991-A91C-945A1BAF0116}" type="parTrans" cxnId="{08DF7702-470E-4FBA-8DF1-89071DA2A618}">
      <dgm:prSet/>
      <dgm:spPr/>
      <dgm:t>
        <a:bodyPr/>
        <a:lstStyle/>
        <a:p>
          <a:pPr latinLnBrk="1"/>
          <a:endParaRPr lang="ko-KR" altLang="en-US"/>
        </a:p>
      </dgm:t>
    </dgm:pt>
    <dgm:pt modelId="{552ADBAE-46A0-410A-B2C8-7780A2305A4F}" type="sibTrans" cxnId="{08DF7702-470E-4FBA-8DF1-89071DA2A618}">
      <dgm:prSet/>
      <dgm:spPr/>
      <dgm:t>
        <a:bodyPr/>
        <a:lstStyle/>
        <a:p>
          <a:pPr latinLnBrk="1"/>
          <a:endParaRPr lang="ko-KR" altLang="en-US"/>
        </a:p>
      </dgm:t>
    </dgm:pt>
    <dgm:pt modelId="{DA945F2E-66B9-4B7D-8D1D-B566460B82E8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회수 후 경매</a:t>
          </a:r>
          <a:r>
            <a:rPr lang="en-US" altLang="ko-KR" sz="1200" b="1" dirty="0" smtClean="0"/>
            <a:t>. </a:t>
          </a:r>
          <a:endParaRPr lang="ko-KR" altLang="en-US" sz="1200" b="1" dirty="0"/>
        </a:p>
      </dgm:t>
    </dgm:pt>
    <dgm:pt modelId="{56F41011-9CB9-45E6-857B-46BA40C80EFE}" type="parTrans" cxnId="{6CEEC17D-24A3-4C2B-B94C-344228331279}">
      <dgm:prSet/>
      <dgm:spPr/>
      <dgm:t>
        <a:bodyPr/>
        <a:lstStyle/>
        <a:p>
          <a:pPr latinLnBrk="1"/>
          <a:endParaRPr lang="ko-KR" altLang="en-US"/>
        </a:p>
      </dgm:t>
    </dgm:pt>
    <dgm:pt modelId="{DDBD8B9E-2954-4E3A-82D6-3B8591430AFF}" type="sibTrans" cxnId="{6CEEC17D-24A3-4C2B-B94C-344228331279}">
      <dgm:prSet/>
      <dgm:spPr/>
      <dgm:t>
        <a:bodyPr/>
        <a:lstStyle/>
        <a:p>
          <a:pPr latinLnBrk="1"/>
          <a:endParaRPr lang="ko-KR" altLang="en-US"/>
        </a:p>
      </dgm:t>
    </dgm:pt>
    <dgm:pt modelId="{314EDC39-2A3B-4E5A-B76D-083A367F1C52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영화 흥행 예측 역량 관건</a:t>
          </a:r>
          <a:r>
            <a:rPr lang="en-US" altLang="ko-KR" sz="1200" b="1" dirty="0" smtClean="0"/>
            <a:t>(</a:t>
          </a:r>
          <a:r>
            <a:rPr lang="ko-KR" altLang="en-US" sz="1200" b="1" dirty="0" err="1" smtClean="0"/>
            <a:t>왓챠</a:t>
          </a:r>
          <a:r>
            <a:rPr lang="ko-KR" altLang="en-US" sz="1200" b="1" dirty="0" smtClean="0"/>
            <a:t> 보유</a:t>
          </a:r>
          <a:r>
            <a:rPr lang="en-US" altLang="ko-KR" sz="1200" b="1" dirty="0" smtClean="0"/>
            <a:t>)</a:t>
          </a:r>
          <a:endParaRPr lang="ko-KR" altLang="en-US" sz="1200" b="1" dirty="0"/>
        </a:p>
      </dgm:t>
    </dgm:pt>
    <dgm:pt modelId="{74B9EBD1-0250-48CC-BA3D-C728C58C8FD3}" type="parTrans" cxnId="{D55439FF-FED4-4847-9783-C8D680F935EE}">
      <dgm:prSet/>
      <dgm:spPr/>
      <dgm:t>
        <a:bodyPr/>
        <a:lstStyle/>
        <a:p>
          <a:pPr latinLnBrk="1"/>
          <a:endParaRPr lang="ko-KR" altLang="en-US"/>
        </a:p>
      </dgm:t>
    </dgm:pt>
    <dgm:pt modelId="{24709921-6A20-4801-A6D7-849A1F363F82}" type="sibTrans" cxnId="{D55439FF-FED4-4847-9783-C8D680F935EE}">
      <dgm:prSet/>
      <dgm:spPr/>
      <dgm:t>
        <a:bodyPr/>
        <a:lstStyle/>
        <a:p>
          <a:pPr latinLnBrk="1"/>
          <a:endParaRPr lang="ko-KR" altLang="en-US"/>
        </a:p>
      </dgm:t>
    </dgm:pt>
    <dgm:pt modelId="{6EFE0571-194B-462D-ADAB-B5B7BC0FCB37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정가판매제 </a:t>
          </a:r>
          <a:endParaRPr lang="ko-KR" altLang="en-US" sz="1200" b="1" dirty="0"/>
        </a:p>
      </dgm:t>
    </dgm:pt>
    <dgm:pt modelId="{84EC7175-B795-4124-B3AF-ACF810136803}" type="parTrans" cxnId="{EADDCD07-02BA-42FF-BF64-BF547596E3E2}">
      <dgm:prSet/>
      <dgm:spPr/>
      <dgm:t>
        <a:bodyPr/>
        <a:lstStyle/>
        <a:p>
          <a:pPr latinLnBrk="1"/>
          <a:endParaRPr lang="ko-KR" altLang="en-US"/>
        </a:p>
      </dgm:t>
    </dgm:pt>
    <dgm:pt modelId="{98262672-C1F5-4DA0-8E3E-362CFA1678A9}" type="sibTrans" cxnId="{EADDCD07-02BA-42FF-BF64-BF547596E3E2}">
      <dgm:prSet/>
      <dgm:spPr/>
      <dgm:t>
        <a:bodyPr/>
        <a:lstStyle/>
        <a:p>
          <a:pPr latinLnBrk="1"/>
          <a:endParaRPr lang="ko-KR" altLang="en-US"/>
        </a:p>
      </dgm:t>
    </dgm:pt>
    <dgm:pt modelId="{51D60D77-3F77-4378-9334-844EFE039D2F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상품 제작사와의 협력관계 관건</a:t>
          </a:r>
          <a:endParaRPr lang="ko-KR" altLang="en-US" sz="1200" b="1" dirty="0"/>
        </a:p>
      </dgm:t>
    </dgm:pt>
    <dgm:pt modelId="{7F11FC43-1B48-4ACE-9C09-EA9706BE6007}" type="parTrans" cxnId="{FA445251-3583-49EF-8F85-3D9B5F660036}">
      <dgm:prSet/>
      <dgm:spPr/>
      <dgm:t>
        <a:bodyPr/>
        <a:lstStyle/>
        <a:p>
          <a:pPr latinLnBrk="1"/>
          <a:endParaRPr lang="ko-KR" altLang="en-US"/>
        </a:p>
      </dgm:t>
    </dgm:pt>
    <dgm:pt modelId="{ABFC7C5E-F66F-4BEE-8397-6D8AC489F8B2}" type="sibTrans" cxnId="{FA445251-3583-49EF-8F85-3D9B5F660036}">
      <dgm:prSet/>
      <dgm:spPr/>
      <dgm:t>
        <a:bodyPr/>
        <a:lstStyle/>
        <a:p>
          <a:pPr latinLnBrk="1"/>
          <a:endParaRPr lang="ko-KR" altLang="en-US"/>
        </a:p>
      </dgm:t>
    </dgm:pt>
    <dgm:pt modelId="{B2DE6373-3993-4CD3-9F43-E31F8BFAC528}">
      <dgm:prSet phldrT="[텍스트]" custT="1"/>
      <dgm:spPr/>
      <dgm:t>
        <a:bodyPr/>
        <a:lstStyle/>
        <a:p>
          <a:pPr latinLnBrk="1"/>
          <a:r>
            <a:rPr lang="en-US" altLang="ko-KR" sz="1200" b="1" dirty="0" smtClean="0"/>
            <a:t>PB</a:t>
          </a:r>
          <a:r>
            <a:rPr lang="ko-KR" altLang="en-US" sz="1200" b="1" dirty="0" smtClean="0"/>
            <a:t>상품처럼 </a:t>
          </a:r>
          <a:r>
            <a:rPr lang="ko-KR" altLang="en-US" sz="1200" b="1" dirty="0" err="1" smtClean="0"/>
            <a:t>고수익률</a:t>
          </a:r>
          <a:endParaRPr lang="ko-KR" altLang="en-US" sz="1200" b="1" dirty="0"/>
        </a:p>
      </dgm:t>
    </dgm:pt>
    <dgm:pt modelId="{4F18A1E2-19A7-4182-8D0D-C7CDFEB8F18C}" type="parTrans" cxnId="{BC899827-C395-497C-A86A-006EDE31FE3B}">
      <dgm:prSet/>
      <dgm:spPr/>
      <dgm:t>
        <a:bodyPr/>
        <a:lstStyle/>
        <a:p>
          <a:pPr latinLnBrk="1"/>
          <a:endParaRPr lang="ko-KR" altLang="en-US"/>
        </a:p>
      </dgm:t>
    </dgm:pt>
    <dgm:pt modelId="{A16221AE-A515-466F-856A-0CB5B799034E}" type="sibTrans" cxnId="{BC899827-C395-497C-A86A-006EDE31FE3B}">
      <dgm:prSet/>
      <dgm:spPr/>
      <dgm:t>
        <a:bodyPr/>
        <a:lstStyle/>
        <a:p>
          <a:pPr latinLnBrk="1"/>
          <a:endParaRPr lang="ko-KR" altLang="en-US"/>
        </a:p>
      </dgm:t>
    </dgm:pt>
    <dgm:pt modelId="{598E5B1C-8CBE-41A7-A3DA-3C12FB3F02B3}" type="pres">
      <dgm:prSet presAssocID="{CEAB4614-1D14-4D91-9D72-DF62DB15EC10}" presName="Name0" presStyleCnt="0">
        <dgm:presLayoutVars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37D646-00EE-492D-841D-98294F20CC68}" type="pres">
      <dgm:prSet presAssocID="{87C11889-C906-46A3-8837-92EEBC530BEF}" presName="composite" presStyleCnt="0"/>
      <dgm:spPr/>
    </dgm:pt>
    <dgm:pt modelId="{A63BDB03-CB02-488A-9B1E-478884FDE5BD}" type="pres">
      <dgm:prSet presAssocID="{87C11889-C906-46A3-8837-92EEBC530BEF}" presName="Accent" presStyleLbl="alignAcc1" presStyleIdx="0" presStyleCnt="4"/>
      <dgm:spPr/>
    </dgm:pt>
    <dgm:pt modelId="{206D2751-B35C-4E99-AF33-604C70CBD996}" type="pres">
      <dgm:prSet presAssocID="{87C11889-C906-46A3-8837-92EEBC530BEF}" presName="Imag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CE6F003-6181-4E48-9C38-4D374F8A7038}" type="pres">
      <dgm:prSet presAssocID="{87C11889-C906-46A3-8837-92EEBC530BEF}" presName="Child" presStyleLbl="revTx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A53384-C493-45BF-8450-CD3F72088564}" type="pres">
      <dgm:prSet presAssocID="{87C11889-C906-46A3-8837-92EEBC530BEF}" presName="Paren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55A48D-1B71-42D2-825B-E37DF53793CE}" type="pres">
      <dgm:prSet presAssocID="{B7BCFFBA-DCEE-422B-9842-1B8CBDDAC77C}" presName="sibTrans" presStyleCnt="0"/>
      <dgm:spPr/>
    </dgm:pt>
    <dgm:pt modelId="{7F3B1F94-CB29-4A3A-B99E-693D4930A82D}" type="pres">
      <dgm:prSet presAssocID="{FD2D958D-2F1B-47DB-8E2B-ADEE54FF0E7A}" presName="composite" presStyleCnt="0"/>
      <dgm:spPr/>
    </dgm:pt>
    <dgm:pt modelId="{009AE352-654B-4963-B514-6D3848C82380}" type="pres">
      <dgm:prSet presAssocID="{FD2D958D-2F1B-47DB-8E2B-ADEE54FF0E7A}" presName="Accent" presStyleLbl="alignAcc1" presStyleIdx="1" presStyleCnt="4"/>
      <dgm:spPr/>
    </dgm:pt>
    <dgm:pt modelId="{2D4F982E-8B9A-4001-9E23-7778F1E1893F}" type="pres">
      <dgm:prSet presAssocID="{FD2D958D-2F1B-47DB-8E2B-ADEE54FF0E7A}" presName="Image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FB59A11-81A7-4D0B-858E-B938FC1A4572}" type="pres">
      <dgm:prSet presAssocID="{FD2D958D-2F1B-47DB-8E2B-ADEE54FF0E7A}" presName="Child" presStyleLbl="revTx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7BEF51-13C2-4D54-A503-89A4E4DEAFC3}" type="pres">
      <dgm:prSet presAssocID="{FD2D958D-2F1B-47DB-8E2B-ADEE54FF0E7A}" presName="Paren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9269D7-7019-44D0-B60D-9E8B57AFCC30}" type="pres">
      <dgm:prSet presAssocID="{FA2F6414-30B7-4EDB-BA18-296240FC7413}" presName="sibTrans" presStyleCnt="0"/>
      <dgm:spPr/>
    </dgm:pt>
    <dgm:pt modelId="{2146E8EA-2C2E-44B7-882C-9BD72A0118A5}" type="pres">
      <dgm:prSet presAssocID="{6801D44B-7E72-4D29-BF34-F29A7C20C8B6}" presName="composite" presStyleCnt="0"/>
      <dgm:spPr/>
    </dgm:pt>
    <dgm:pt modelId="{50F4E84A-69F1-44BC-931F-DD43FCD54BEC}" type="pres">
      <dgm:prSet presAssocID="{6801D44B-7E72-4D29-BF34-F29A7C20C8B6}" presName="Accent" presStyleLbl="alignAcc1" presStyleIdx="2" presStyleCnt="4"/>
      <dgm:spPr/>
    </dgm:pt>
    <dgm:pt modelId="{CC5121B8-162A-4B1C-B5FA-1894CA5826DB}" type="pres">
      <dgm:prSet presAssocID="{6801D44B-7E72-4D29-BF34-F29A7C20C8B6}" presName="Image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0D1A91A-8C02-4FE2-8ACD-58EE45A3D284}" type="pres">
      <dgm:prSet presAssocID="{6801D44B-7E72-4D29-BF34-F29A7C20C8B6}" presName="Child" presStyleLbl="revTx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E47074-464F-4EAF-B3A7-9070D5CD1AE4}" type="pres">
      <dgm:prSet presAssocID="{6801D44B-7E72-4D29-BF34-F29A7C20C8B6}" presName="Paren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12DE34-7B34-4373-B71D-988D23FFA513}" type="pres">
      <dgm:prSet presAssocID="{BC0C7BD8-292E-47CC-A002-F2B67D02B165}" presName="sibTrans" presStyleCnt="0"/>
      <dgm:spPr/>
    </dgm:pt>
    <dgm:pt modelId="{0DB4E090-46CE-413B-9FCD-9E077C8D8E31}" type="pres">
      <dgm:prSet presAssocID="{2F8DE2EA-D0E6-4DB2-B883-C3D91FA384DB}" presName="composite" presStyleCnt="0"/>
      <dgm:spPr/>
    </dgm:pt>
    <dgm:pt modelId="{FFAB7782-A839-4D3A-A0F9-B0482343C64F}" type="pres">
      <dgm:prSet presAssocID="{2F8DE2EA-D0E6-4DB2-B883-C3D91FA384DB}" presName="Accent" presStyleLbl="alignAcc1" presStyleIdx="3" presStyleCnt="4"/>
      <dgm:spPr/>
    </dgm:pt>
    <dgm:pt modelId="{428C8E1E-4400-43C8-8D79-D9E7F6F2F905}" type="pres">
      <dgm:prSet presAssocID="{2F8DE2EA-D0E6-4DB2-B883-C3D91FA384DB}" presName="Image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08DA34D-5D66-4D46-92AC-75211AB16EC5}" type="pres">
      <dgm:prSet presAssocID="{2F8DE2EA-D0E6-4DB2-B883-C3D91FA384DB}" presName="Child" presStyleLbl="revTx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0C49B-7885-42BD-86B5-D543ED35FA1A}" type="pres">
      <dgm:prSet presAssocID="{2F8DE2EA-D0E6-4DB2-B883-C3D91FA384DB}" presName="Paren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CEEC17D-24A3-4C2B-B94C-344228331279}" srcId="{6801D44B-7E72-4D29-BF34-F29A7C20C8B6}" destId="{DA945F2E-66B9-4B7D-8D1D-B566460B82E8}" srcOrd="2" destOrd="0" parTransId="{56F41011-9CB9-45E6-857B-46BA40C80EFE}" sibTransId="{DDBD8B9E-2954-4E3A-82D6-3B8591430AFF}"/>
    <dgm:cxn modelId="{74DF2CBA-B6E6-4F5B-A1B2-D5AC01538003}" srcId="{87C11889-C906-46A3-8837-92EEBC530BEF}" destId="{2B1BD98A-12F5-42DE-98C8-1E47350CB217}" srcOrd="2" destOrd="0" parTransId="{D5C492A2-F905-4E05-8D51-663C64898800}" sibTransId="{CECA2108-B6E0-40C3-A0F8-FCC74031C171}"/>
    <dgm:cxn modelId="{AB9BE616-E8B5-490A-A911-A3013A74DF71}" type="presOf" srcId="{DA945F2E-66B9-4B7D-8D1D-B566460B82E8}" destId="{80D1A91A-8C02-4FE2-8ACD-58EE45A3D284}" srcOrd="0" destOrd="2" presId="urn:microsoft.com/office/officeart/2008/layout/TitlePictureLineup"/>
    <dgm:cxn modelId="{EC79CDC3-7011-468E-BEC2-73966CACF1B9}" type="presOf" srcId="{4168CEC9-0BD1-4937-A95E-D580F2A808D8}" destId="{B08DA34D-5D66-4D46-92AC-75211AB16EC5}" srcOrd="0" destOrd="0" presId="urn:microsoft.com/office/officeart/2008/layout/TitlePictureLineup"/>
    <dgm:cxn modelId="{EADDCD07-02BA-42FF-BF64-BF547596E3E2}" srcId="{2F8DE2EA-D0E6-4DB2-B883-C3D91FA384DB}" destId="{6EFE0571-194B-462D-ADAB-B5B7BC0FCB37}" srcOrd="1" destOrd="0" parTransId="{84EC7175-B795-4124-B3AF-ACF810136803}" sibTransId="{98262672-C1F5-4DA0-8E3E-362CFA1678A9}"/>
    <dgm:cxn modelId="{D55439FF-FED4-4847-9783-C8D680F935EE}" srcId="{6801D44B-7E72-4D29-BF34-F29A7C20C8B6}" destId="{314EDC39-2A3B-4E5A-B76D-083A367F1C52}" srcOrd="4" destOrd="0" parTransId="{74B9EBD1-0250-48CC-BA3D-C728C58C8FD3}" sibTransId="{24709921-6A20-4801-A6D7-849A1F363F82}"/>
    <dgm:cxn modelId="{F270395C-B62D-4A7F-8AA5-DFFDFFF014F3}" type="presOf" srcId="{506F1D8A-887B-4D23-BBCD-648A708353FF}" destId="{80D1A91A-8C02-4FE2-8ACD-58EE45A3D284}" srcOrd="0" destOrd="1" presId="urn:microsoft.com/office/officeart/2008/layout/TitlePictureLineup"/>
    <dgm:cxn modelId="{FD5BAEBC-E715-4BB8-87A4-5F688CD5AC5F}" type="presOf" srcId="{2425609C-4842-4CE7-B6B0-6F1CA45A025A}" destId="{0CE6F003-6181-4E48-9C38-4D374F8A7038}" srcOrd="0" destOrd="0" presId="urn:microsoft.com/office/officeart/2008/layout/TitlePictureLineup"/>
    <dgm:cxn modelId="{E95F955E-CF0D-4FDF-BA6C-CC6EE3B1E9B1}" type="presOf" srcId="{B2DE6373-3993-4CD3-9F43-E31F8BFAC528}" destId="{80D1A91A-8C02-4FE2-8ACD-58EE45A3D284}" srcOrd="0" destOrd="3" presId="urn:microsoft.com/office/officeart/2008/layout/TitlePictureLineup"/>
    <dgm:cxn modelId="{08DF7702-470E-4FBA-8DF1-89071DA2A618}" srcId="{6801D44B-7E72-4D29-BF34-F29A7C20C8B6}" destId="{506F1D8A-887B-4D23-BBCD-648A708353FF}" srcOrd="1" destOrd="0" parTransId="{1D913E44-7D29-4991-A91C-945A1BAF0116}" sibTransId="{552ADBAE-46A0-410A-B2C8-7780A2305A4F}"/>
    <dgm:cxn modelId="{1E3E48B5-9EC2-4538-B536-9446425670D9}" type="presOf" srcId="{2B1BD98A-12F5-42DE-98C8-1E47350CB217}" destId="{0CE6F003-6181-4E48-9C38-4D374F8A7038}" srcOrd="0" destOrd="2" presId="urn:microsoft.com/office/officeart/2008/layout/TitlePictureLineup"/>
    <dgm:cxn modelId="{17E1E2CD-5609-490A-9F04-728EC176FCED}" type="presOf" srcId="{FD2D958D-2F1B-47DB-8E2B-ADEE54FF0E7A}" destId="{BD7BEF51-13C2-4D54-A503-89A4E4DEAFC3}" srcOrd="0" destOrd="0" presId="urn:microsoft.com/office/officeart/2008/layout/TitlePictureLineup"/>
    <dgm:cxn modelId="{FFB0953E-A8DE-4A70-8F59-F5C34D478BF9}" type="presOf" srcId="{6EFE0571-194B-462D-ADAB-B5B7BC0FCB37}" destId="{B08DA34D-5D66-4D46-92AC-75211AB16EC5}" srcOrd="0" destOrd="1" presId="urn:microsoft.com/office/officeart/2008/layout/TitlePictureLineup"/>
    <dgm:cxn modelId="{B4B470D8-C9B1-443F-977D-7C6FCA77851D}" type="presOf" srcId="{314EDC39-2A3B-4E5A-B76D-083A367F1C52}" destId="{80D1A91A-8C02-4FE2-8ACD-58EE45A3D284}" srcOrd="0" destOrd="4" presId="urn:microsoft.com/office/officeart/2008/layout/TitlePictureLineup"/>
    <dgm:cxn modelId="{C3C995E4-003C-483D-8CD0-52F2C2F3A86D}" srcId="{CEAB4614-1D14-4D91-9D72-DF62DB15EC10}" destId="{6801D44B-7E72-4D29-BF34-F29A7C20C8B6}" srcOrd="2" destOrd="0" parTransId="{13088CF3-A2B1-4FC4-AD3B-363116A495A3}" sibTransId="{BC0C7BD8-292E-47CC-A002-F2B67D02B165}"/>
    <dgm:cxn modelId="{0E8033A4-9E30-441D-9356-5A16B81D8E41}" srcId="{FD2D958D-2F1B-47DB-8E2B-ADEE54FF0E7A}" destId="{4110A9E6-67E2-45A4-8D53-5B52636FD9F3}" srcOrd="2" destOrd="0" parTransId="{2B263361-E3BE-4399-9A88-DB47985D268E}" sibTransId="{00AE58FB-2111-43B4-8574-187EF6A17B9E}"/>
    <dgm:cxn modelId="{14212911-D27C-4F04-8A8C-D64BC471133C}" srcId="{87C11889-C906-46A3-8837-92EEBC530BEF}" destId="{2425609C-4842-4CE7-B6B0-6F1CA45A025A}" srcOrd="0" destOrd="0" parTransId="{E753962D-A2C1-4AA2-BDF6-B36E70A25A95}" sibTransId="{B817F684-0898-49D8-84D7-CEF94B7976B9}"/>
    <dgm:cxn modelId="{19A3B7EB-91D9-4827-BC79-A2CB01E72CDA}" type="presOf" srcId="{CEAB4614-1D14-4D91-9D72-DF62DB15EC10}" destId="{598E5B1C-8CBE-41A7-A3DA-3C12FB3F02B3}" srcOrd="0" destOrd="0" presId="urn:microsoft.com/office/officeart/2008/layout/TitlePictureLineup"/>
    <dgm:cxn modelId="{81AA777C-674A-47A3-8BD5-68BBEA9626C7}" srcId="{87C11889-C906-46A3-8837-92EEBC530BEF}" destId="{97FE4CDD-3730-46B6-BB50-615019FF25B5}" srcOrd="3" destOrd="0" parTransId="{69BD9A65-C087-4221-9C4D-F5FA4930F64D}" sibTransId="{F6B2099A-FB9D-4CFA-905B-75219608EFBD}"/>
    <dgm:cxn modelId="{7A4B3C93-DD6A-491C-B68D-1F037C1B2F25}" type="presOf" srcId="{6518F7B0-D733-4AD3-BC8C-B9FD2880C405}" destId="{EFB59A11-81A7-4D0B-858E-B938FC1A4572}" srcOrd="0" destOrd="0" presId="urn:microsoft.com/office/officeart/2008/layout/TitlePictureLineup"/>
    <dgm:cxn modelId="{A9DBBF47-2C71-45F8-92A7-8A7B03C1252D}" srcId="{FD2D958D-2F1B-47DB-8E2B-ADEE54FF0E7A}" destId="{6518F7B0-D733-4AD3-BC8C-B9FD2880C405}" srcOrd="0" destOrd="0" parTransId="{A16875F3-90D3-4AB1-A022-7C986A6BD8D7}" sibTransId="{000396C0-3021-45D0-9637-2C7EF8B4997A}"/>
    <dgm:cxn modelId="{6FCA3B43-6353-4C2E-B012-661ACCC3E1C8}" srcId="{6801D44B-7E72-4D29-BF34-F29A7C20C8B6}" destId="{C44E5AF3-BC23-4338-B54D-61C0B8FBE627}" srcOrd="0" destOrd="0" parTransId="{DBA9C2B8-5406-4777-A17A-415359AD731B}" sibTransId="{48D3AB82-3A94-4BD9-9AC3-347A38D2472E}"/>
    <dgm:cxn modelId="{677815B6-9CF7-4E6B-B22E-17E3DADD8768}" srcId="{CEAB4614-1D14-4D91-9D72-DF62DB15EC10}" destId="{87C11889-C906-46A3-8837-92EEBC530BEF}" srcOrd="0" destOrd="0" parTransId="{2D410C6F-DBBB-4AA4-AE8E-B7F40432B5A1}" sibTransId="{B7BCFFBA-DCEE-422B-9842-1B8CBDDAC77C}"/>
    <dgm:cxn modelId="{A6DBD236-EB5E-4275-81A7-62A1309A74BD}" type="presOf" srcId="{04D2D8BD-7697-4476-8BA5-429E86AE5846}" destId="{EFB59A11-81A7-4D0B-858E-B938FC1A4572}" srcOrd="0" destOrd="1" presId="urn:microsoft.com/office/officeart/2008/layout/TitlePictureLineup"/>
    <dgm:cxn modelId="{CB94598A-3D3F-48E6-835B-30EBB66D05DE}" srcId="{2F8DE2EA-D0E6-4DB2-B883-C3D91FA384DB}" destId="{4168CEC9-0BD1-4937-A95E-D580F2A808D8}" srcOrd="0" destOrd="0" parTransId="{8193DA91-6AD8-4464-A4F2-0AA998FC27B5}" sibTransId="{79646680-49DC-47B1-BD19-5C5502625D64}"/>
    <dgm:cxn modelId="{3B1A87C3-370B-4AD8-95CC-E2D26F38218F}" type="presOf" srcId="{97FE4CDD-3730-46B6-BB50-615019FF25B5}" destId="{0CE6F003-6181-4E48-9C38-4D374F8A7038}" srcOrd="0" destOrd="3" presId="urn:microsoft.com/office/officeart/2008/layout/TitlePictureLineup"/>
    <dgm:cxn modelId="{1DAD5453-8AD1-4F8E-94D4-3BD82D4AAB68}" srcId="{CEAB4614-1D14-4D91-9D72-DF62DB15EC10}" destId="{FD2D958D-2F1B-47DB-8E2B-ADEE54FF0E7A}" srcOrd="1" destOrd="0" parTransId="{FE4F23CD-2B14-4EEA-A112-95F915B44DC4}" sibTransId="{FA2F6414-30B7-4EDB-BA18-296240FC7413}"/>
    <dgm:cxn modelId="{9CDB2405-0A2D-4993-8B30-633B1D6BDA49}" srcId="{FD2D958D-2F1B-47DB-8E2B-ADEE54FF0E7A}" destId="{04D2D8BD-7697-4476-8BA5-429E86AE5846}" srcOrd="1" destOrd="0" parTransId="{38500FBA-E71D-487C-8EDF-9E11E2003AA5}" sibTransId="{0C3AD729-D20E-4EA4-AAAC-B15CE1EA0A15}"/>
    <dgm:cxn modelId="{21DB9737-82A6-4106-9C7B-C30B9B5B2041}" type="presOf" srcId="{51D60D77-3F77-4378-9334-844EFE039D2F}" destId="{B08DA34D-5D66-4D46-92AC-75211AB16EC5}" srcOrd="0" destOrd="2" presId="urn:microsoft.com/office/officeart/2008/layout/TitlePictureLineup"/>
    <dgm:cxn modelId="{C42A6726-7EBF-413B-80E2-B90AB48B602B}" type="presOf" srcId="{87C11889-C906-46A3-8837-92EEBC530BEF}" destId="{B7A53384-C493-45BF-8450-CD3F72088564}" srcOrd="0" destOrd="0" presId="urn:microsoft.com/office/officeart/2008/layout/TitlePictureLineup"/>
    <dgm:cxn modelId="{FA445251-3583-49EF-8F85-3D9B5F660036}" srcId="{2F8DE2EA-D0E6-4DB2-B883-C3D91FA384DB}" destId="{51D60D77-3F77-4378-9334-844EFE039D2F}" srcOrd="2" destOrd="0" parTransId="{7F11FC43-1B48-4ACE-9C09-EA9706BE6007}" sibTransId="{ABFC7C5E-F66F-4BEE-8397-6D8AC489F8B2}"/>
    <dgm:cxn modelId="{20FE239E-9CFF-462B-93C2-0AF0E5D601C5}" type="presOf" srcId="{4110A9E6-67E2-45A4-8D53-5B52636FD9F3}" destId="{EFB59A11-81A7-4D0B-858E-B938FC1A4572}" srcOrd="0" destOrd="2" presId="urn:microsoft.com/office/officeart/2008/layout/TitlePictureLineup"/>
    <dgm:cxn modelId="{C1489640-1908-41B5-8B15-B4B48689AD0E}" srcId="{87C11889-C906-46A3-8837-92EEBC530BEF}" destId="{BD8D9DEB-98A8-4BD1-B990-560EAE080318}" srcOrd="1" destOrd="0" parTransId="{662D178C-C6C3-465D-BC8A-2DE807CFCA45}" sibTransId="{B0C83843-1238-44E6-806D-EDEC9561B5F3}"/>
    <dgm:cxn modelId="{9E9F38B3-0B01-443B-A211-4F9C2F9CE2CB}" type="presOf" srcId="{2F8DE2EA-D0E6-4DB2-B883-C3D91FA384DB}" destId="{A800C49B-7885-42BD-86B5-D543ED35FA1A}" srcOrd="0" destOrd="0" presId="urn:microsoft.com/office/officeart/2008/layout/TitlePictureLineup"/>
    <dgm:cxn modelId="{AE198998-A6A7-495B-A4DF-13EE6240F881}" type="presOf" srcId="{C44E5AF3-BC23-4338-B54D-61C0B8FBE627}" destId="{80D1A91A-8C02-4FE2-8ACD-58EE45A3D284}" srcOrd="0" destOrd="0" presId="urn:microsoft.com/office/officeart/2008/layout/TitlePictureLineup"/>
    <dgm:cxn modelId="{BC899827-C395-497C-A86A-006EDE31FE3B}" srcId="{6801D44B-7E72-4D29-BF34-F29A7C20C8B6}" destId="{B2DE6373-3993-4CD3-9F43-E31F8BFAC528}" srcOrd="3" destOrd="0" parTransId="{4F18A1E2-19A7-4182-8D0D-C7CDFEB8F18C}" sibTransId="{A16221AE-A515-466F-856A-0CB5B799034E}"/>
    <dgm:cxn modelId="{FCC7B2B8-22B7-460A-8E41-86E9136D6090}" srcId="{CEAB4614-1D14-4D91-9D72-DF62DB15EC10}" destId="{2F8DE2EA-D0E6-4DB2-B883-C3D91FA384DB}" srcOrd="3" destOrd="0" parTransId="{AD8C560F-87B1-4EF3-BB8D-41CE5E0636C7}" sibTransId="{DF6DE2ED-D2A2-4DC1-87AC-58BE8D48124C}"/>
    <dgm:cxn modelId="{373D9080-98F4-4776-BD44-F431CA989FFE}" type="presOf" srcId="{6801D44B-7E72-4D29-BF34-F29A7C20C8B6}" destId="{80E47074-464F-4EAF-B3A7-9070D5CD1AE4}" srcOrd="0" destOrd="0" presId="urn:microsoft.com/office/officeart/2008/layout/TitlePictureLineup"/>
    <dgm:cxn modelId="{A83E56D7-971D-4E9C-967E-DC911F208D84}" type="presOf" srcId="{BD8D9DEB-98A8-4BD1-B990-560EAE080318}" destId="{0CE6F003-6181-4E48-9C38-4D374F8A7038}" srcOrd="0" destOrd="1" presId="urn:microsoft.com/office/officeart/2008/layout/TitlePictureLineup"/>
    <dgm:cxn modelId="{C7DAAD88-DFA7-45AF-92C7-9DAC255B2AD7}" type="presParOf" srcId="{598E5B1C-8CBE-41A7-A3DA-3C12FB3F02B3}" destId="{D637D646-00EE-492D-841D-98294F20CC68}" srcOrd="0" destOrd="0" presId="urn:microsoft.com/office/officeart/2008/layout/TitlePictureLineup"/>
    <dgm:cxn modelId="{989F55C9-9157-498C-8214-C4F20633D36A}" type="presParOf" srcId="{D637D646-00EE-492D-841D-98294F20CC68}" destId="{A63BDB03-CB02-488A-9B1E-478884FDE5BD}" srcOrd="0" destOrd="0" presId="urn:microsoft.com/office/officeart/2008/layout/TitlePictureLineup"/>
    <dgm:cxn modelId="{228FB738-40B1-4FA9-B078-FD664122E194}" type="presParOf" srcId="{D637D646-00EE-492D-841D-98294F20CC68}" destId="{206D2751-B35C-4E99-AF33-604C70CBD996}" srcOrd="1" destOrd="0" presId="urn:microsoft.com/office/officeart/2008/layout/TitlePictureLineup"/>
    <dgm:cxn modelId="{FB20D1FD-3DFC-46A1-B4AB-11E82ED15BED}" type="presParOf" srcId="{D637D646-00EE-492D-841D-98294F20CC68}" destId="{0CE6F003-6181-4E48-9C38-4D374F8A7038}" srcOrd="2" destOrd="0" presId="urn:microsoft.com/office/officeart/2008/layout/TitlePictureLineup"/>
    <dgm:cxn modelId="{EF9C28C7-52A6-4EAD-BFAE-63A52EAB7334}" type="presParOf" srcId="{D637D646-00EE-492D-841D-98294F20CC68}" destId="{B7A53384-C493-45BF-8450-CD3F72088564}" srcOrd="3" destOrd="0" presId="urn:microsoft.com/office/officeart/2008/layout/TitlePictureLineup"/>
    <dgm:cxn modelId="{160AB4F8-3A70-4560-8680-B58A15300C64}" type="presParOf" srcId="{598E5B1C-8CBE-41A7-A3DA-3C12FB3F02B3}" destId="{1655A48D-1B71-42D2-825B-E37DF53793CE}" srcOrd="1" destOrd="0" presId="urn:microsoft.com/office/officeart/2008/layout/TitlePictureLineup"/>
    <dgm:cxn modelId="{CF42997B-BE44-4F39-9A7C-504F04F072EB}" type="presParOf" srcId="{598E5B1C-8CBE-41A7-A3DA-3C12FB3F02B3}" destId="{7F3B1F94-CB29-4A3A-B99E-693D4930A82D}" srcOrd="2" destOrd="0" presId="urn:microsoft.com/office/officeart/2008/layout/TitlePictureLineup"/>
    <dgm:cxn modelId="{927E7A65-7BCD-47CA-AD29-FFB5C4FC4C43}" type="presParOf" srcId="{7F3B1F94-CB29-4A3A-B99E-693D4930A82D}" destId="{009AE352-654B-4963-B514-6D3848C82380}" srcOrd="0" destOrd="0" presId="urn:microsoft.com/office/officeart/2008/layout/TitlePictureLineup"/>
    <dgm:cxn modelId="{F15D634A-DCC0-41F7-9456-71633B379D25}" type="presParOf" srcId="{7F3B1F94-CB29-4A3A-B99E-693D4930A82D}" destId="{2D4F982E-8B9A-4001-9E23-7778F1E1893F}" srcOrd="1" destOrd="0" presId="urn:microsoft.com/office/officeart/2008/layout/TitlePictureLineup"/>
    <dgm:cxn modelId="{7D4FF7A8-8EE9-4468-A1A2-2DBD3A16AB94}" type="presParOf" srcId="{7F3B1F94-CB29-4A3A-B99E-693D4930A82D}" destId="{EFB59A11-81A7-4D0B-858E-B938FC1A4572}" srcOrd="2" destOrd="0" presId="urn:microsoft.com/office/officeart/2008/layout/TitlePictureLineup"/>
    <dgm:cxn modelId="{A863C798-804D-4933-8099-60A321C2A30E}" type="presParOf" srcId="{7F3B1F94-CB29-4A3A-B99E-693D4930A82D}" destId="{BD7BEF51-13C2-4D54-A503-89A4E4DEAFC3}" srcOrd="3" destOrd="0" presId="urn:microsoft.com/office/officeart/2008/layout/TitlePictureLineup"/>
    <dgm:cxn modelId="{DEEBFEB2-B795-4EB8-B1EF-26B97A7A0599}" type="presParOf" srcId="{598E5B1C-8CBE-41A7-A3DA-3C12FB3F02B3}" destId="{BB9269D7-7019-44D0-B60D-9E8B57AFCC30}" srcOrd="3" destOrd="0" presId="urn:microsoft.com/office/officeart/2008/layout/TitlePictureLineup"/>
    <dgm:cxn modelId="{699C2B2E-82C3-4982-83EB-1FF1C357A700}" type="presParOf" srcId="{598E5B1C-8CBE-41A7-A3DA-3C12FB3F02B3}" destId="{2146E8EA-2C2E-44B7-882C-9BD72A0118A5}" srcOrd="4" destOrd="0" presId="urn:microsoft.com/office/officeart/2008/layout/TitlePictureLineup"/>
    <dgm:cxn modelId="{55EC12D4-9898-49B7-9886-36231440F4B7}" type="presParOf" srcId="{2146E8EA-2C2E-44B7-882C-9BD72A0118A5}" destId="{50F4E84A-69F1-44BC-931F-DD43FCD54BEC}" srcOrd="0" destOrd="0" presId="urn:microsoft.com/office/officeart/2008/layout/TitlePictureLineup"/>
    <dgm:cxn modelId="{A14FE6CE-14FE-43B6-BE7D-7ACE175B1D26}" type="presParOf" srcId="{2146E8EA-2C2E-44B7-882C-9BD72A0118A5}" destId="{CC5121B8-162A-4B1C-B5FA-1894CA5826DB}" srcOrd="1" destOrd="0" presId="urn:microsoft.com/office/officeart/2008/layout/TitlePictureLineup"/>
    <dgm:cxn modelId="{63C2A6C9-69B5-4ABF-A3CB-A4ACE3167F30}" type="presParOf" srcId="{2146E8EA-2C2E-44B7-882C-9BD72A0118A5}" destId="{80D1A91A-8C02-4FE2-8ACD-58EE45A3D284}" srcOrd="2" destOrd="0" presId="urn:microsoft.com/office/officeart/2008/layout/TitlePictureLineup"/>
    <dgm:cxn modelId="{0C16948C-8952-4E90-8C3F-0D63869435B6}" type="presParOf" srcId="{2146E8EA-2C2E-44B7-882C-9BD72A0118A5}" destId="{80E47074-464F-4EAF-B3A7-9070D5CD1AE4}" srcOrd="3" destOrd="0" presId="urn:microsoft.com/office/officeart/2008/layout/TitlePictureLineup"/>
    <dgm:cxn modelId="{0663667A-9514-4E64-A5E4-62D8FAF679CF}" type="presParOf" srcId="{598E5B1C-8CBE-41A7-A3DA-3C12FB3F02B3}" destId="{4C12DE34-7B34-4373-B71D-988D23FFA513}" srcOrd="5" destOrd="0" presId="urn:microsoft.com/office/officeart/2008/layout/TitlePictureLineup"/>
    <dgm:cxn modelId="{49D904D2-E237-4AA1-BB33-DF6E37279C6A}" type="presParOf" srcId="{598E5B1C-8CBE-41A7-A3DA-3C12FB3F02B3}" destId="{0DB4E090-46CE-413B-9FCD-9E077C8D8E31}" srcOrd="6" destOrd="0" presId="urn:microsoft.com/office/officeart/2008/layout/TitlePictureLineup"/>
    <dgm:cxn modelId="{5E915BF5-F7DF-463E-A7C0-770A7CD978AD}" type="presParOf" srcId="{0DB4E090-46CE-413B-9FCD-9E077C8D8E31}" destId="{FFAB7782-A839-4D3A-A0F9-B0482343C64F}" srcOrd="0" destOrd="0" presId="urn:microsoft.com/office/officeart/2008/layout/TitlePictureLineup"/>
    <dgm:cxn modelId="{D0E24F8B-4A77-4DB7-AC04-CDD933A29527}" type="presParOf" srcId="{0DB4E090-46CE-413B-9FCD-9E077C8D8E31}" destId="{428C8E1E-4400-43C8-8D79-D9E7F6F2F905}" srcOrd="1" destOrd="0" presId="urn:microsoft.com/office/officeart/2008/layout/TitlePictureLineup"/>
    <dgm:cxn modelId="{4050497C-D856-4B16-B797-61A8238A16DA}" type="presParOf" srcId="{0DB4E090-46CE-413B-9FCD-9E077C8D8E31}" destId="{B08DA34D-5D66-4D46-92AC-75211AB16EC5}" srcOrd="2" destOrd="0" presId="urn:microsoft.com/office/officeart/2008/layout/TitlePictureLineup"/>
    <dgm:cxn modelId="{19B99E3F-D5F2-44E4-AF3A-F45CFB1DE4F2}" type="presParOf" srcId="{0DB4E090-46CE-413B-9FCD-9E077C8D8E31}" destId="{A800C49B-7885-42BD-86B5-D543ED35FA1A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DE2AAA-0DFF-4AF9-8B9F-83F02AB4CB3F}" type="doc">
      <dgm:prSet loTypeId="urn:microsoft.com/office/officeart/2008/layout/Lin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D5A7939-9C1E-460F-BD06-2C125D72B44F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 smtClean="0">
              <a:solidFill>
                <a:srgbClr val="00468A"/>
              </a:solidFill>
            </a:rPr>
            <a:t>중개형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A365E41E-F03F-48E8-9059-9B874EDE6D40}" type="par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5FE4725-860A-4BBE-A9D5-A86C08205773}" type="sib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36987CF-3451-44D2-8898-F4DB51EEACC6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기존에 파편적으로 이루어졌던 영화 소품 경매 시장의 일원화</a:t>
          </a:r>
          <a:endParaRPr lang="ko-KR" altLang="en-US" sz="1200" b="1" dirty="0">
            <a:solidFill>
              <a:srgbClr val="00468A"/>
            </a:solidFill>
          </a:endParaRPr>
        </a:p>
      </dgm:t>
    </dgm:pt>
    <dgm:pt modelId="{8F44F4ED-B64A-4D33-A535-EFEBAA00584C}" type="par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6D207AD6-1BFF-468C-9B8E-4D907F018E49}" type="sib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12DA96B-C22E-421A-A946-87B8A0259400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소품의 소장 가치는 사람에 따라 제한이 없으므로 시장성 높음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2E9FD42-D4A1-40FA-875E-A7F36B54A60E}" type="par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8F214F5-9E34-4970-AEAA-D53878CF7389}" type="sib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5C16C431-712C-463B-8647-71589F7F3710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 smtClean="0">
              <a:solidFill>
                <a:srgbClr val="00468A"/>
              </a:solidFill>
            </a:rPr>
            <a:t>상거래형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8A4C91FF-53EE-4A26-9BF5-001937CC17AF}" type="par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47C929C9-5FF7-4F7F-9E94-772F59500E5E}" type="sib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CE43DEE0-9232-45DF-827C-9D9D3F41B3BB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흥행 여부에 따라 가격 변동성이 크나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유명 배우의 경우 가격 방어 가능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B5DF569-40AD-45FD-AB94-FFF67252348D}" type="par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2E7919D-743E-4960-813A-C472C63949F3}" type="sib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947C3A2-EBC9-4F3C-A515-799097166E0D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초기에 소품 지원으로 투자대비 수익의 극대화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BBBA0D2-8E45-4147-A94C-603252D31062}" type="par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F40DBE3-45CB-4AED-BBEE-56F59728497F}" type="sib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B04010CA-AC39-4B78-BD73-6F93A13BB703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한정판 등 영화 관련 상품 판매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0F817C5-CA8B-4409-95CC-13B01D4E1E87}" type="parTrans" cxnId="{D9469EE8-43C3-458A-A85A-22C3B3297126}">
      <dgm:prSet/>
      <dgm:spPr/>
    </dgm:pt>
    <dgm:pt modelId="{B96980DB-2D9B-4961-B066-4A27106285BA}" type="sibTrans" cxnId="{D9469EE8-43C3-458A-A85A-22C3B3297126}">
      <dgm:prSet/>
      <dgm:spPr/>
    </dgm:pt>
    <dgm:pt modelId="{210D8D30-5709-4F42-9A23-E640893FD2F3}" type="pres">
      <dgm:prSet presAssocID="{BBDE2AAA-0DFF-4AF9-8B9F-83F02AB4CB3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6C5E3D-EC73-4B4E-AE04-79F0ECA193AD}" type="pres">
      <dgm:prSet presAssocID="{6D5A7939-9C1E-460F-BD06-2C125D72B44F}" presName="thickLine" presStyleLbl="alignNode1" presStyleIdx="0" presStyleCnt="2" custLinFactNeighborY="-804"/>
      <dgm:spPr/>
    </dgm:pt>
    <dgm:pt modelId="{690D306E-EB9B-4392-A7D5-6FA436EDCCEA}" type="pres">
      <dgm:prSet presAssocID="{6D5A7939-9C1E-460F-BD06-2C125D72B44F}" presName="horz1" presStyleCnt="0"/>
      <dgm:spPr/>
    </dgm:pt>
    <dgm:pt modelId="{8FC60F19-E769-442B-9631-932E37219968}" type="pres">
      <dgm:prSet presAssocID="{6D5A7939-9C1E-460F-BD06-2C125D72B44F}" presName="tx1" presStyleLbl="revTx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C5EFAE4F-79EE-480F-B86A-28FE1A776011}" type="pres">
      <dgm:prSet presAssocID="{6D5A7939-9C1E-460F-BD06-2C125D72B44F}" presName="vert1" presStyleCnt="0"/>
      <dgm:spPr/>
    </dgm:pt>
    <dgm:pt modelId="{2EC30C13-493E-4EC3-ACCC-2C09E6F78AAC}" type="pres">
      <dgm:prSet presAssocID="{836987CF-3451-44D2-8898-F4DB51EEACC6}" presName="vertSpace2a" presStyleCnt="0"/>
      <dgm:spPr/>
    </dgm:pt>
    <dgm:pt modelId="{E7A5F52E-E27F-4056-816F-D0F2FBD7B27B}" type="pres">
      <dgm:prSet presAssocID="{836987CF-3451-44D2-8898-F4DB51EEACC6}" presName="horz2" presStyleCnt="0"/>
      <dgm:spPr/>
    </dgm:pt>
    <dgm:pt modelId="{81440A73-FD43-475D-91BD-9118F56050B3}" type="pres">
      <dgm:prSet presAssocID="{836987CF-3451-44D2-8898-F4DB51EEACC6}" presName="horzSpace2" presStyleCnt="0"/>
      <dgm:spPr/>
    </dgm:pt>
    <dgm:pt modelId="{212F4FFD-04EE-4D33-BC6D-C52D5681116E}" type="pres">
      <dgm:prSet presAssocID="{836987CF-3451-44D2-8898-F4DB51EEACC6}" presName="tx2" presStyleLbl="revTx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80ECE183-147F-4164-9BE4-AE06CD4C438B}" type="pres">
      <dgm:prSet presAssocID="{836987CF-3451-44D2-8898-F4DB51EEACC6}" presName="vert2" presStyleCnt="0"/>
      <dgm:spPr/>
    </dgm:pt>
    <dgm:pt modelId="{E8BBBD1C-49C6-4122-941B-33503275DD50}" type="pres">
      <dgm:prSet presAssocID="{836987CF-3451-44D2-8898-F4DB51EEACC6}" presName="thinLine2b" presStyleLbl="callout" presStyleIdx="0" presStyleCnt="5"/>
      <dgm:spPr/>
    </dgm:pt>
    <dgm:pt modelId="{4611B869-E620-4943-8AE4-3EBD30010B69}" type="pres">
      <dgm:prSet presAssocID="{836987CF-3451-44D2-8898-F4DB51EEACC6}" presName="vertSpace2b" presStyleCnt="0"/>
      <dgm:spPr/>
    </dgm:pt>
    <dgm:pt modelId="{05F4763A-9120-4EE3-927E-48731CC18D58}" type="pres">
      <dgm:prSet presAssocID="{A12DA96B-C22E-421A-A946-87B8A0259400}" presName="horz2" presStyleCnt="0"/>
      <dgm:spPr/>
    </dgm:pt>
    <dgm:pt modelId="{50C2BAAC-5DE2-40D8-822D-0F330B608D82}" type="pres">
      <dgm:prSet presAssocID="{A12DA96B-C22E-421A-A946-87B8A0259400}" presName="horzSpace2" presStyleCnt="0"/>
      <dgm:spPr/>
    </dgm:pt>
    <dgm:pt modelId="{CE06DBF2-23D6-4B7C-AB33-933F97190614}" type="pres">
      <dgm:prSet presAssocID="{A12DA96B-C22E-421A-A946-87B8A0259400}" presName="tx2" presStyleLbl="revTx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CE68B195-7B0F-43DC-9E44-69595318426C}" type="pres">
      <dgm:prSet presAssocID="{A12DA96B-C22E-421A-A946-87B8A0259400}" presName="vert2" presStyleCnt="0"/>
      <dgm:spPr/>
    </dgm:pt>
    <dgm:pt modelId="{36494BFF-325C-4020-8A53-F8EB644F9EE3}" type="pres">
      <dgm:prSet presAssocID="{A12DA96B-C22E-421A-A946-87B8A0259400}" presName="thinLine2b" presStyleLbl="callout" presStyleIdx="1" presStyleCnt="5"/>
      <dgm:spPr/>
    </dgm:pt>
    <dgm:pt modelId="{AAD5BF44-FAA9-438A-8A08-51F4E7A64737}" type="pres">
      <dgm:prSet presAssocID="{A12DA96B-C22E-421A-A946-87B8A0259400}" presName="vertSpace2b" presStyleCnt="0"/>
      <dgm:spPr/>
    </dgm:pt>
    <dgm:pt modelId="{8D160DC6-C99F-4372-BA57-3604AC4CBDDE}" type="pres">
      <dgm:prSet presAssocID="{5C16C431-712C-463B-8647-71589F7F3710}" presName="thickLine" presStyleLbl="alignNode1" presStyleIdx="1" presStyleCnt="2"/>
      <dgm:spPr/>
    </dgm:pt>
    <dgm:pt modelId="{E32B5476-6884-4F63-BB92-AF6EA0D4CED9}" type="pres">
      <dgm:prSet presAssocID="{5C16C431-712C-463B-8647-71589F7F3710}" presName="horz1" presStyleCnt="0"/>
      <dgm:spPr/>
    </dgm:pt>
    <dgm:pt modelId="{271898D9-DFFA-4828-A803-1C31AA8C439D}" type="pres">
      <dgm:prSet presAssocID="{5C16C431-712C-463B-8647-71589F7F3710}" presName="tx1" presStyleLbl="revTx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F242995E-C02A-4560-B65A-082D94BD0606}" type="pres">
      <dgm:prSet presAssocID="{5C16C431-712C-463B-8647-71589F7F3710}" presName="vert1" presStyleCnt="0"/>
      <dgm:spPr/>
    </dgm:pt>
    <dgm:pt modelId="{5EBAF6A1-A56F-4D84-AC50-B9ADC8252CE8}" type="pres">
      <dgm:prSet presAssocID="{1947C3A2-EBC9-4F3C-A515-799097166E0D}" presName="vertSpace2a" presStyleCnt="0"/>
      <dgm:spPr/>
    </dgm:pt>
    <dgm:pt modelId="{7DB3E678-5EDE-424A-8572-B956EAB7220C}" type="pres">
      <dgm:prSet presAssocID="{1947C3A2-EBC9-4F3C-A515-799097166E0D}" presName="horz2" presStyleCnt="0"/>
      <dgm:spPr/>
    </dgm:pt>
    <dgm:pt modelId="{2F98AA25-6251-4194-AE5B-3FB28CD2C86F}" type="pres">
      <dgm:prSet presAssocID="{1947C3A2-EBC9-4F3C-A515-799097166E0D}" presName="horzSpace2" presStyleCnt="0"/>
      <dgm:spPr/>
    </dgm:pt>
    <dgm:pt modelId="{8AD409C2-9564-4A90-8189-C1B069CB6BB8}" type="pres">
      <dgm:prSet presAssocID="{1947C3A2-EBC9-4F3C-A515-799097166E0D}" presName="tx2" presStyleLbl="revTx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2EB92E5E-AF50-4DF1-BA89-3F27F7433F37}" type="pres">
      <dgm:prSet presAssocID="{1947C3A2-EBC9-4F3C-A515-799097166E0D}" presName="vert2" presStyleCnt="0"/>
      <dgm:spPr/>
    </dgm:pt>
    <dgm:pt modelId="{526D5FBE-0829-42A5-B970-6C60E650F3D0}" type="pres">
      <dgm:prSet presAssocID="{1947C3A2-EBC9-4F3C-A515-799097166E0D}" presName="thinLine2b" presStyleLbl="callout" presStyleIdx="2" presStyleCnt="5"/>
      <dgm:spPr/>
    </dgm:pt>
    <dgm:pt modelId="{251B35D9-9D4F-4EE0-8482-137005592971}" type="pres">
      <dgm:prSet presAssocID="{1947C3A2-EBC9-4F3C-A515-799097166E0D}" presName="vertSpace2b" presStyleCnt="0"/>
      <dgm:spPr/>
    </dgm:pt>
    <dgm:pt modelId="{274FA473-CED7-4CB6-99F2-1C41E33F9FEE}" type="pres">
      <dgm:prSet presAssocID="{CE43DEE0-9232-45DF-827C-9D9D3F41B3BB}" presName="horz2" presStyleCnt="0"/>
      <dgm:spPr/>
    </dgm:pt>
    <dgm:pt modelId="{05CB9FAE-B420-4FC5-A64C-E7BEFAA95349}" type="pres">
      <dgm:prSet presAssocID="{CE43DEE0-9232-45DF-827C-9D9D3F41B3BB}" presName="horzSpace2" presStyleCnt="0"/>
      <dgm:spPr/>
    </dgm:pt>
    <dgm:pt modelId="{DD6049F5-BD7B-4B20-A488-F380BC29F928}" type="pres">
      <dgm:prSet presAssocID="{CE43DEE0-9232-45DF-827C-9D9D3F41B3BB}" presName="tx2" presStyleLbl="revTx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4EC43B83-6A6E-45A9-B819-3A203E630205}" type="pres">
      <dgm:prSet presAssocID="{CE43DEE0-9232-45DF-827C-9D9D3F41B3BB}" presName="vert2" presStyleCnt="0"/>
      <dgm:spPr/>
    </dgm:pt>
    <dgm:pt modelId="{0C54B3F8-AB15-415B-91B0-ABF9ED9959B2}" type="pres">
      <dgm:prSet presAssocID="{CE43DEE0-9232-45DF-827C-9D9D3F41B3BB}" presName="thinLine2b" presStyleLbl="callout" presStyleIdx="3" presStyleCnt="5"/>
      <dgm:spPr/>
    </dgm:pt>
    <dgm:pt modelId="{FA49FED7-BCEE-4078-959F-EB179277C914}" type="pres">
      <dgm:prSet presAssocID="{CE43DEE0-9232-45DF-827C-9D9D3F41B3BB}" presName="vertSpace2b" presStyleCnt="0"/>
      <dgm:spPr/>
    </dgm:pt>
    <dgm:pt modelId="{0405E000-9CEC-4B82-B463-690AF5D099CC}" type="pres">
      <dgm:prSet presAssocID="{B04010CA-AC39-4B78-BD73-6F93A13BB703}" presName="horz2" presStyleCnt="0"/>
      <dgm:spPr/>
    </dgm:pt>
    <dgm:pt modelId="{1F666836-5285-4FF0-9ED6-BC9C49D76CDC}" type="pres">
      <dgm:prSet presAssocID="{B04010CA-AC39-4B78-BD73-6F93A13BB703}" presName="horzSpace2" presStyleCnt="0"/>
      <dgm:spPr/>
    </dgm:pt>
    <dgm:pt modelId="{2D93C737-307A-450D-9C57-2F8BAF17ADA5}" type="pres">
      <dgm:prSet presAssocID="{B04010CA-AC39-4B78-BD73-6F93A13BB703}" presName="tx2" presStyleLbl="revTx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80A93F72-7412-4FC8-BDC1-140CCCD2BF8E}" type="pres">
      <dgm:prSet presAssocID="{B04010CA-AC39-4B78-BD73-6F93A13BB703}" presName="vert2" presStyleCnt="0"/>
      <dgm:spPr/>
    </dgm:pt>
    <dgm:pt modelId="{497A0A5C-F63C-486E-9CC8-A9F5283CFAAD}" type="pres">
      <dgm:prSet presAssocID="{B04010CA-AC39-4B78-BD73-6F93A13BB703}" presName="thinLine2b" presStyleLbl="callout" presStyleIdx="4" presStyleCnt="5"/>
      <dgm:spPr/>
    </dgm:pt>
    <dgm:pt modelId="{9F8211D6-CF47-4197-90A9-F398CA7867F0}" type="pres">
      <dgm:prSet presAssocID="{B04010CA-AC39-4B78-BD73-6F93A13BB703}" presName="vertSpace2b" presStyleCnt="0"/>
      <dgm:spPr/>
    </dgm:pt>
  </dgm:ptLst>
  <dgm:cxnLst>
    <dgm:cxn modelId="{4D79AA90-AD74-4DE8-B227-E36DA7377CA8}" type="presOf" srcId="{BBDE2AAA-0DFF-4AF9-8B9F-83F02AB4CB3F}" destId="{210D8D30-5709-4F42-9A23-E640893FD2F3}" srcOrd="0" destOrd="0" presId="urn:microsoft.com/office/officeart/2008/layout/LinedList"/>
    <dgm:cxn modelId="{425465F6-3550-46B4-8966-8E0D04260FF9}" srcId="{6D5A7939-9C1E-460F-BD06-2C125D72B44F}" destId="{A12DA96B-C22E-421A-A946-87B8A0259400}" srcOrd="1" destOrd="0" parTransId="{72E9FD42-D4A1-40FA-875E-A7F36B54A60E}" sibTransId="{F8F214F5-9E34-4970-AEAA-D53878CF7389}"/>
    <dgm:cxn modelId="{E8F0CD15-9F71-41FE-A112-1CF1B355EDD9}" srcId="{5C16C431-712C-463B-8647-71589F7F3710}" destId="{CE43DEE0-9232-45DF-827C-9D9D3F41B3BB}" srcOrd="1" destOrd="0" parTransId="{7B5DF569-40AD-45FD-AB94-FFF67252348D}" sibTransId="{92E7919D-743E-4960-813A-C472C63949F3}"/>
    <dgm:cxn modelId="{476AFF55-F303-4DEF-A68F-1A1CC714C509}" type="presOf" srcId="{A12DA96B-C22E-421A-A946-87B8A0259400}" destId="{CE06DBF2-23D6-4B7C-AB33-933F97190614}" srcOrd="0" destOrd="0" presId="urn:microsoft.com/office/officeart/2008/layout/LinedList"/>
    <dgm:cxn modelId="{B2D984BA-B1B1-48A6-87D9-2BAEB7C47453}" srcId="{BBDE2AAA-0DFF-4AF9-8B9F-83F02AB4CB3F}" destId="{6D5A7939-9C1E-460F-BD06-2C125D72B44F}" srcOrd="0" destOrd="0" parTransId="{A365E41E-F03F-48E8-9059-9B874EDE6D40}" sibTransId="{95FE4725-860A-4BBE-A9D5-A86C08205773}"/>
    <dgm:cxn modelId="{10A336B1-175D-4455-A592-3913E57D2B7C}" type="presOf" srcId="{CE43DEE0-9232-45DF-827C-9D9D3F41B3BB}" destId="{DD6049F5-BD7B-4B20-A488-F380BC29F928}" srcOrd="0" destOrd="0" presId="urn:microsoft.com/office/officeart/2008/layout/LinedList"/>
    <dgm:cxn modelId="{D9469EE8-43C3-458A-A85A-22C3B3297126}" srcId="{5C16C431-712C-463B-8647-71589F7F3710}" destId="{B04010CA-AC39-4B78-BD73-6F93A13BB703}" srcOrd="2" destOrd="0" parTransId="{10F817C5-CA8B-4409-95CC-13B01D4E1E87}" sibTransId="{B96980DB-2D9B-4961-B066-4A27106285BA}"/>
    <dgm:cxn modelId="{7B0520A3-26AC-4F8F-9D6D-D6842A961173}" srcId="{5C16C431-712C-463B-8647-71589F7F3710}" destId="{1947C3A2-EBC9-4F3C-A515-799097166E0D}" srcOrd="0" destOrd="0" parTransId="{EBBBA0D2-8E45-4147-A94C-603252D31062}" sibTransId="{8F40DBE3-45CB-4AED-BBEE-56F59728497F}"/>
    <dgm:cxn modelId="{C4E5278F-A7D0-421F-B6A8-22BE63E17825}" type="presOf" srcId="{B04010CA-AC39-4B78-BD73-6F93A13BB703}" destId="{2D93C737-307A-450D-9C57-2F8BAF17ADA5}" srcOrd="0" destOrd="0" presId="urn:microsoft.com/office/officeart/2008/layout/LinedList"/>
    <dgm:cxn modelId="{1FC47BED-0C09-4550-9F9B-EEFDBFB7E564}" srcId="{6D5A7939-9C1E-460F-BD06-2C125D72B44F}" destId="{836987CF-3451-44D2-8898-F4DB51EEACC6}" srcOrd="0" destOrd="0" parTransId="{8F44F4ED-B64A-4D33-A535-EFEBAA00584C}" sibTransId="{6D207AD6-1BFF-468C-9B8E-4D907F018E49}"/>
    <dgm:cxn modelId="{7DE7E309-C32C-4850-961E-89A1E29BBBA6}" type="presOf" srcId="{5C16C431-712C-463B-8647-71589F7F3710}" destId="{271898D9-DFFA-4828-A803-1C31AA8C439D}" srcOrd="0" destOrd="0" presId="urn:microsoft.com/office/officeart/2008/layout/LinedList"/>
    <dgm:cxn modelId="{5C363929-A6DB-4856-B632-741D76418D24}" type="presOf" srcId="{1947C3A2-EBC9-4F3C-A515-799097166E0D}" destId="{8AD409C2-9564-4A90-8189-C1B069CB6BB8}" srcOrd="0" destOrd="0" presId="urn:microsoft.com/office/officeart/2008/layout/LinedList"/>
    <dgm:cxn modelId="{721AEF77-2FEC-4DC3-BA0F-82FF96B280D6}" srcId="{BBDE2AAA-0DFF-4AF9-8B9F-83F02AB4CB3F}" destId="{5C16C431-712C-463B-8647-71589F7F3710}" srcOrd="1" destOrd="0" parTransId="{8A4C91FF-53EE-4A26-9BF5-001937CC17AF}" sibTransId="{47C929C9-5FF7-4F7F-9E94-772F59500E5E}"/>
    <dgm:cxn modelId="{BC434029-2969-4742-8194-765BA9093963}" type="presOf" srcId="{836987CF-3451-44D2-8898-F4DB51EEACC6}" destId="{212F4FFD-04EE-4D33-BC6D-C52D5681116E}" srcOrd="0" destOrd="0" presId="urn:microsoft.com/office/officeart/2008/layout/LinedList"/>
    <dgm:cxn modelId="{38CC7576-0D24-4C62-91FC-D877F6B71AA4}" type="presOf" srcId="{6D5A7939-9C1E-460F-BD06-2C125D72B44F}" destId="{8FC60F19-E769-442B-9631-932E37219968}" srcOrd="0" destOrd="0" presId="urn:microsoft.com/office/officeart/2008/layout/LinedList"/>
    <dgm:cxn modelId="{769A3903-7184-4839-ADBF-DAFC45DC6EA7}" type="presParOf" srcId="{210D8D30-5709-4F42-9A23-E640893FD2F3}" destId="{756C5E3D-EC73-4B4E-AE04-79F0ECA193AD}" srcOrd="0" destOrd="0" presId="urn:microsoft.com/office/officeart/2008/layout/LinedList"/>
    <dgm:cxn modelId="{ACC84460-7972-47C9-978D-055C8C0BEF1E}" type="presParOf" srcId="{210D8D30-5709-4F42-9A23-E640893FD2F3}" destId="{690D306E-EB9B-4392-A7D5-6FA436EDCCEA}" srcOrd="1" destOrd="0" presId="urn:microsoft.com/office/officeart/2008/layout/LinedList"/>
    <dgm:cxn modelId="{42ED0C38-4E2C-48F8-9E24-38DFBBDC8FBB}" type="presParOf" srcId="{690D306E-EB9B-4392-A7D5-6FA436EDCCEA}" destId="{8FC60F19-E769-442B-9631-932E37219968}" srcOrd="0" destOrd="0" presId="urn:microsoft.com/office/officeart/2008/layout/LinedList"/>
    <dgm:cxn modelId="{BB14CDEF-8069-4C29-946C-839A73355E0E}" type="presParOf" srcId="{690D306E-EB9B-4392-A7D5-6FA436EDCCEA}" destId="{C5EFAE4F-79EE-480F-B86A-28FE1A776011}" srcOrd="1" destOrd="0" presId="urn:microsoft.com/office/officeart/2008/layout/LinedList"/>
    <dgm:cxn modelId="{93DB7B8E-C543-4867-B1E1-D07B6D83B64A}" type="presParOf" srcId="{C5EFAE4F-79EE-480F-B86A-28FE1A776011}" destId="{2EC30C13-493E-4EC3-ACCC-2C09E6F78AAC}" srcOrd="0" destOrd="0" presId="urn:microsoft.com/office/officeart/2008/layout/LinedList"/>
    <dgm:cxn modelId="{0DA4BE67-4B9D-4914-A58E-E31ADEE5E47B}" type="presParOf" srcId="{C5EFAE4F-79EE-480F-B86A-28FE1A776011}" destId="{E7A5F52E-E27F-4056-816F-D0F2FBD7B27B}" srcOrd="1" destOrd="0" presId="urn:microsoft.com/office/officeart/2008/layout/LinedList"/>
    <dgm:cxn modelId="{74FB6316-F39F-41AD-8937-CCCE422CF1BF}" type="presParOf" srcId="{E7A5F52E-E27F-4056-816F-D0F2FBD7B27B}" destId="{81440A73-FD43-475D-91BD-9118F56050B3}" srcOrd="0" destOrd="0" presId="urn:microsoft.com/office/officeart/2008/layout/LinedList"/>
    <dgm:cxn modelId="{D4157F82-F39F-4DAE-8BFB-B09565F2B6D8}" type="presParOf" srcId="{E7A5F52E-E27F-4056-816F-D0F2FBD7B27B}" destId="{212F4FFD-04EE-4D33-BC6D-C52D5681116E}" srcOrd="1" destOrd="0" presId="urn:microsoft.com/office/officeart/2008/layout/LinedList"/>
    <dgm:cxn modelId="{4FEE0458-A06A-4A97-AE92-90602F60C4F6}" type="presParOf" srcId="{E7A5F52E-E27F-4056-816F-D0F2FBD7B27B}" destId="{80ECE183-147F-4164-9BE4-AE06CD4C438B}" srcOrd="2" destOrd="0" presId="urn:microsoft.com/office/officeart/2008/layout/LinedList"/>
    <dgm:cxn modelId="{6ED7B959-27AE-4D63-911E-023BBFCF51BC}" type="presParOf" srcId="{C5EFAE4F-79EE-480F-B86A-28FE1A776011}" destId="{E8BBBD1C-49C6-4122-941B-33503275DD50}" srcOrd="2" destOrd="0" presId="urn:microsoft.com/office/officeart/2008/layout/LinedList"/>
    <dgm:cxn modelId="{6796E85C-FF87-4EC0-8D66-EC5BF373BCAA}" type="presParOf" srcId="{C5EFAE4F-79EE-480F-B86A-28FE1A776011}" destId="{4611B869-E620-4943-8AE4-3EBD30010B69}" srcOrd="3" destOrd="0" presId="urn:microsoft.com/office/officeart/2008/layout/LinedList"/>
    <dgm:cxn modelId="{74AD8B5C-51AF-4FE3-B75E-088DFDB718B2}" type="presParOf" srcId="{C5EFAE4F-79EE-480F-B86A-28FE1A776011}" destId="{05F4763A-9120-4EE3-927E-48731CC18D58}" srcOrd="4" destOrd="0" presId="urn:microsoft.com/office/officeart/2008/layout/LinedList"/>
    <dgm:cxn modelId="{D849B716-3F46-4D3B-A8A4-19F0E4E50406}" type="presParOf" srcId="{05F4763A-9120-4EE3-927E-48731CC18D58}" destId="{50C2BAAC-5DE2-40D8-822D-0F330B608D82}" srcOrd="0" destOrd="0" presId="urn:microsoft.com/office/officeart/2008/layout/LinedList"/>
    <dgm:cxn modelId="{99DEEAF7-4D5A-46F3-BF28-09028632FE87}" type="presParOf" srcId="{05F4763A-9120-4EE3-927E-48731CC18D58}" destId="{CE06DBF2-23D6-4B7C-AB33-933F97190614}" srcOrd="1" destOrd="0" presId="urn:microsoft.com/office/officeart/2008/layout/LinedList"/>
    <dgm:cxn modelId="{4F5B81CB-BC26-486A-A159-BE30A14DAB3E}" type="presParOf" srcId="{05F4763A-9120-4EE3-927E-48731CC18D58}" destId="{CE68B195-7B0F-43DC-9E44-69595318426C}" srcOrd="2" destOrd="0" presId="urn:microsoft.com/office/officeart/2008/layout/LinedList"/>
    <dgm:cxn modelId="{E08FA19B-F246-453A-86C7-F4A8E239D1C7}" type="presParOf" srcId="{C5EFAE4F-79EE-480F-B86A-28FE1A776011}" destId="{36494BFF-325C-4020-8A53-F8EB644F9EE3}" srcOrd="5" destOrd="0" presId="urn:microsoft.com/office/officeart/2008/layout/LinedList"/>
    <dgm:cxn modelId="{872379E9-CA48-40B5-AFAB-67AFA2230E95}" type="presParOf" srcId="{C5EFAE4F-79EE-480F-B86A-28FE1A776011}" destId="{AAD5BF44-FAA9-438A-8A08-51F4E7A64737}" srcOrd="6" destOrd="0" presId="urn:microsoft.com/office/officeart/2008/layout/LinedList"/>
    <dgm:cxn modelId="{81891A3D-69BB-4532-A245-3CED2E86C0C9}" type="presParOf" srcId="{210D8D30-5709-4F42-9A23-E640893FD2F3}" destId="{8D160DC6-C99F-4372-BA57-3604AC4CBDDE}" srcOrd="2" destOrd="0" presId="urn:microsoft.com/office/officeart/2008/layout/LinedList"/>
    <dgm:cxn modelId="{83529AD3-1426-495D-9D10-4C7BE1D577C8}" type="presParOf" srcId="{210D8D30-5709-4F42-9A23-E640893FD2F3}" destId="{E32B5476-6884-4F63-BB92-AF6EA0D4CED9}" srcOrd="3" destOrd="0" presId="urn:microsoft.com/office/officeart/2008/layout/LinedList"/>
    <dgm:cxn modelId="{73DA4934-7FC5-4C2C-9F33-43EDE432F345}" type="presParOf" srcId="{E32B5476-6884-4F63-BB92-AF6EA0D4CED9}" destId="{271898D9-DFFA-4828-A803-1C31AA8C439D}" srcOrd="0" destOrd="0" presId="urn:microsoft.com/office/officeart/2008/layout/LinedList"/>
    <dgm:cxn modelId="{E15C9449-2990-43CC-B480-1797370BBCCD}" type="presParOf" srcId="{E32B5476-6884-4F63-BB92-AF6EA0D4CED9}" destId="{F242995E-C02A-4560-B65A-082D94BD0606}" srcOrd="1" destOrd="0" presId="urn:microsoft.com/office/officeart/2008/layout/LinedList"/>
    <dgm:cxn modelId="{CC56706A-871D-44CF-9379-A2B164E22D5C}" type="presParOf" srcId="{F242995E-C02A-4560-B65A-082D94BD0606}" destId="{5EBAF6A1-A56F-4D84-AC50-B9ADC8252CE8}" srcOrd="0" destOrd="0" presId="urn:microsoft.com/office/officeart/2008/layout/LinedList"/>
    <dgm:cxn modelId="{657138AB-E9F3-4AA3-AFF7-630EC82C083B}" type="presParOf" srcId="{F242995E-C02A-4560-B65A-082D94BD0606}" destId="{7DB3E678-5EDE-424A-8572-B956EAB7220C}" srcOrd="1" destOrd="0" presId="urn:microsoft.com/office/officeart/2008/layout/LinedList"/>
    <dgm:cxn modelId="{B566FB5C-CB8D-4BEE-AF3A-C0B96BCF5D9D}" type="presParOf" srcId="{7DB3E678-5EDE-424A-8572-B956EAB7220C}" destId="{2F98AA25-6251-4194-AE5B-3FB28CD2C86F}" srcOrd="0" destOrd="0" presId="urn:microsoft.com/office/officeart/2008/layout/LinedList"/>
    <dgm:cxn modelId="{787EC60C-EA78-42BA-B336-8C18151A0813}" type="presParOf" srcId="{7DB3E678-5EDE-424A-8572-B956EAB7220C}" destId="{8AD409C2-9564-4A90-8189-C1B069CB6BB8}" srcOrd="1" destOrd="0" presId="urn:microsoft.com/office/officeart/2008/layout/LinedList"/>
    <dgm:cxn modelId="{FB315DC9-AC84-43DF-9EA8-9D61D298CA8A}" type="presParOf" srcId="{7DB3E678-5EDE-424A-8572-B956EAB7220C}" destId="{2EB92E5E-AF50-4DF1-BA89-3F27F7433F37}" srcOrd="2" destOrd="0" presId="urn:microsoft.com/office/officeart/2008/layout/LinedList"/>
    <dgm:cxn modelId="{3CD220B0-29F5-4911-9442-E14DD24AF198}" type="presParOf" srcId="{F242995E-C02A-4560-B65A-082D94BD0606}" destId="{526D5FBE-0829-42A5-B970-6C60E650F3D0}" srcOrd="2" destOrd="0" presId="urn:microsoft.com/office/officeart/2008/layout/LinedList"/>
    <dgm:cxn modelId="{405D8F8A-A6C2-48D4-A4D0-C7875C905670}" type="presParOf" srcId="{F242995E-C02A-4560-B65A-082D94BD0606}" destId="{251B35D9-9D4F-4EE0-8482-137005592971}" srcOrd="3" destOrd="0" presId="urn:microsoft.com/office/officeart/2008/layout/LinedList"/>
    <dgm:cxn modelId="{C4433D10-D387-4772-A373-3946B62052FD}" type="presParOf" srcId="{F242995E-C02A-4560-B65A-082D94BD0606}" destId="{274FA473-CED7-4CB6-99F2-1C41E33F9FEE}" srcOrd="4" destOrd="0" presId="urn:microsoft.com/office/officeart/2008/layout/LinedList"/>
    <dgm:cxn modelId="{250173AA-A6B0-4C6C-9BD3-1E8E305A3D5E}" type="presParOf" srcId="{274FA473-CED7-4CB6-99F2-1C41E33F9FEE}" destId="{05CB9FAE-B420-4FC5-A64C-E7BEFAA95349}" srcOrd="0" destOrd="0" presId="urn:microsoft.com/office/officeart/2008/layout/LinedList"/>
    <dgm:cxn modelId="{1209A671-93CE-4607-B2EA-ADA3EC0876A5}" type="presParOf" srcId="{274FA473-CED7-4CB6-99F2-1C41E33F9FEE}" destId="{DD6049F5-BD7B-4B20-A488-F380BC29F928}" srcOrd="1" destOrd="0" presId="urn:microsoft.com/office/officeart/2008/layout/LinedList"/>
    <dgm:cxn modelId="{841490B7-9790-4F7E-98CA-31547274F67B}" type="presParOf" srcId="{274FA473-CED7-4CB6-99F2-1C41E33F9FEE}" destId="{4EC43B83-6A6E-45A9-B819-3A203E630205}" srcOrd="2" destOrd="0" presId="urn:microsoft.com/office/officeart/2008/layout/LinedList"/>
    <dgm:cxn modelId="{090FA415-ED68-4E54-B3D4-B06057BC23EC}" type="presParOf" srcId="{F242995E-C02A-4560-B65A-082D94BD0606}" destId="{0C54B3F8-AB15-415B-91B0-ABF9ED9959B2}" srcOrd="5" destOrd="0" presId="urn:microsoft.com/office/officeart/2008/layout/LinedList"/>
    <dgm:cxn modelId="{B16BF0F7-7924-42D5-9B84-5D100EDFA36B}" type="presParOf" srcId="{F242995E-C02A-4560-B65A-082D94BD0606}" destId="{FA49FED7-BCEE-4078-959F-EB179277C914}" srcOrd="6" destOrd="0" presId="urn:microsoft.com/office/officeart/2008/layout/LinedList"/>
    <dgm:cxn modelId="{6F2C17EE-C9CA-4882-8B90-B6B4B4808D55}" type="presParOf" srcId="{F242995E-C02A-4560-B65A-082D94BD0606}" destId="{0405E000-9CEC-4B82-B463-690AF5D099CC}" srcOrd="7" destOrd="0" presId="urn:microsoft.com/office/officeart/2008/layout/LinedList"/>
    <dgm:cxn modelId="{E1208A29-CDD7-479B-A084-622BCB2F2415}" type="presParOf" srcId="{0405E000-9CEC-4B82-B463-690AF5D099CC}" destId="{1F666836-5285-4FF0-9ED6-BC9C49D76CDC}" srcOrd="0" destOrd="0" presId="urn:microsoft.com/office/officeart/2008/layout/LinedList"/>
    <dgm:cxn modelId="{2F8A2278-17D5-40BB-A424-DAE5611152B4}" type="presParOf" srcId="{0405E000-9CEC-4B82-B463-690AF5D099CC}" destId="{2D93C737-307A-450D-9C57-2F8BAF17ADA5}" srcOrd="1" destOrd="0" presId="urn:microsoft.com/office/officeart/2008/layout/LinedList"/>
    <dgm:cxn modelId="{B3AF1E9D-A577-4360-90DF-EDAC79344112}" type="presParOf" srcId="{0405E000-9CEC-4B82-B463-690AF5D099CC}" destId="{80A93F72-7412-4FC8-BDC1-140CCCD2BF8E}" srcOrd="2" destOrd="0" presId="urn:microsoft.com/office/officeart/2008/layout/LinedList"/>
    <dgm:cxn modelId="{8F6AAD88-A0A4-4373-9CC2-FBAE50DAC503}" type="presParOf" srcId="{F242995E-C02A-4560-B65A-082D94BD0606}" destId="{497A0A5C-F63C-486E-9CC8-A9F5283CFAAD}" srcOrd="8" destOrd="0" presId="urn:microsoft.com/office/officeart/2008/layout/LinedList"/>
    <dgm:cxn modelId="{8DF0BF95-5F92-4B72-977C-9727CF566428}" type="presParOf" srcId="{F242995E-C02A-4560-B65A-082D94BD0606}" destId="{9F8211D6-CF47-4197-90A9-F398CA7867F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6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6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6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600" kern="1200" dirty="0"/>
        </a:p>
      </dsp:txBody>
      <dsp:txXfrm>
        <a:off x="6374962" y="0"/>
        <a:ext cx="1740644" cy="522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6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6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6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600" kern="1200" dirty="0"/>
        </a:p>
      </dsp:txBody>
      <dsp:txXfrm>
        <a:off x="6374962" y="0"/>
        <a:ext cx="1740644" cy="52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6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6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6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600" kern="1200" dirty="0"/>
        </a:p>
      </dsp:txBody>
      <dsp:txXfrm>
        <a:off x="6374962" y="0"/>
        <a:ext cx="1740644" cy="522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C5E3D-EC73-4B4E-AE04-79F0ECA193AD}">
      <dsp:nvSpPr>
        <dsp:cNvPr id="0" name=""/>
        <dsp:cNvSpPr/>
      </dsp:nvSpPr>
      <dsp:spPr>
        <a:xfrm>
          <a:off x="0" y="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60F19-E769-442B-9631-932E37219968}">
      <dsp:nvSpPr>
        <dsp:cNvPr id="0" name=""/>
        <dsp:cNvSpPr/>
      </dsp:nvSpPr>
      <dsp:spPr>
        <a:xfrm>
          <a:off x="0" y="0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rgbClr val="00468A"/>
              </a:solidFill>
            </a:rPr>
            <a:t>가입형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0"/>
        <a:ext cx="704475" cy="1016000"/>
      </dsp:txXfrm>
    </dsp:sp>
    <dsp:sp modelId="{212F4FFD-04EE-4D33-BC6D-C52D5681116E}">
      <dsp:nvSpPr>
        <dsp:cNvPr id="0" name=""/>
        <dsp:cNvSpPr/>
      </dsp:nvSpPr>
      <dsp:spPr>
        <a:xfrm>
          <a:off x="757311" y="23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핵심자원 포인트화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활동을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많이하면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포인트 지급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체류시간 증가 목적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kern="1200" dirty="0">
            <a:solidFill>
              <a:srgbClr val="00468A"/>
            </a:solidFill>
          </a:endParaRPr>
        </a:p>
      </dsp:txBody>
      <dsp:txXfrm>
        <a:off x="757311" y="23614"/>
        <a:ext cx="2765067" cy="472281"/>
      </dsp:txXfrm>
    </dsp:sp>
    <dsp:sp modelId="{E8BBBD1C-49C6-4122-941B-33503275DD50}">
      <dsp:nvSpPr>
        <dsp:cNvPr id="0" name=""/>
        <dsp:cNvSpPr/>
      </dsp:nvSpPr>
      <dsp:spPr>
        <a:xfrm>
          <a:off x="704475" y="495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6DBF2-23D6-4B7C-AB33-933F97190614}">
      <dsp:nvSpPr>
        <dsp:cNvPr id="0" name=""/>
        <dsp:cNvSpPr/>
      </dsp:nvSpPr>
      <dsp:spPr>
        <a:xfrm>
          <a:off x="757311" y="519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추천 상세검색 시 포인트 소진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포인트 유료 충전 가능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519509"/>
        <a:ext cx="2765067" cy="472281"/>
      </dsp:txXfrm>
    </dsp:sp>
    <dsp:sp modelId="{36494BFF-325C-4020-8A53-F8EB644F9EE3}">
      <dsp:nvSpPr>
        <dsp:cNvPr id="0" name=""/>
        <dsp:cNvSpPr/>
      </dsp:nvSpPr>
      <dsp:spPr>
        <a:xfrm>
          <a:off x="704475" y="991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60DC6-C99F-4372-BA57-3604AC4CBDDE}">
      <dsp:nvSpPr>
        <dsp:cNvPr id="0" name=""/>
        <dsp:cNvSpPr/>
      </dsp:nvSpPr>
      <dsp:spPr>
        <a:xfrm>
          <a:off x="0" y="101600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1898D9-DFFA-4828-A803-1C31AA8C439D}">
      <dsp:nvSpPr>
        <dsp:cNvPr id="0" name=""/>
        <dsp:cNvSpPr/>
      </dsp:nvSpPr>
      <dsp:spPr>
        <a:xfrm>
          <a:off x="0" y="1016000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rgbClr val="00468A"/>
              </a:solidFill>
            </a:rPr>
            <a:t>정보 </a:t>
          </a:r>
          <a:endParaRPr lang="en-US" altLang="ko-KR" sz="1400" b="1" kern="1200" dirty="0" smtClean="0">
            <a:solidFill>
              <a:srgbClr val="00468A"/>
            </a:solidFill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rgbClr val="00468A"/>
              </a:solidFill>
            </a:rPr>
            <a:t>중개형</a:t>
          </a:r>
          <a:r>
            <a:rPr lang="ko-KR" altLang="en-US" sz="1400" b="1" kern="1200" dirty="0" smtClean="0">
              <a:solidFill>
                <a:srgbClr val="00468A"/>
              </a:solidFill>
            </a:rPr>
            <a:t> 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1016000"/>
        <a:ext cx="704475" cy="1016000"/>
      </dsp:txXfrm>
    </dsp:sp>
    <dsp:sp modelId="{8AD409C2-9564-4A90-8189-C1B069CB6BB8}">
      <dsp:nvSpPr>
        <dsp:cNvPr id="0" name=""/>
        <dsp:cNvSpPr/>
      </dsp:nvSpPr>
      <dsp:spPr>
        <a:xfrm>
          <a:off x="757311" y="1039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실시간 상영관 비율배정 컨설팅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1039614"/>
        <a:ext cx="2765067" cy="472281"/>
      </dsp:txXfrm>
    </dsp:sp>
    <dsp:sp modelId="{526D5FBE-0829-42A5-B970-6C60E650F3D0}">
      <dsp:nvSpPr>
        <dsp:cNvPr id="0" name=""/>
        <dsp:cNvSpPr/>
      </dsp:nvSpPr>
      <dsp:spPr>
        <a:xfrm>
          <a:off x="704475" y="1511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049F5-BD7B-4B20-A488-F380BC29F928}">
      <dsp:nvSpPr>
        <dsp:cNvPr id="0" name=""/>
        <dsp:cNvSpPr/>
      </dsp:nvSpPr>
      <dsp:spPr>
        <a:xfrm>
          <a:off x="757311" y="1535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최근 개봉 영화에 대한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타겟광고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및 시사회 등 이벤트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모객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1535509"/>
        <a:ext cx="2765067" cy="472281"/>
      </dsp:txXfrm>
    </dsp:sp>
    <dsp:sp modelId="{0C54B3F8-AB15-415B-91B0-ABF9ED9959B2}">
      <dsp:nvSpPr>
        <dsp:cNvPr id="0" name=""/>
        <dsp:cNvSpPr/>
      </dsp:nvSpPr>
      <dsp:spPr>
        <a:xfrm>
          <a:off x="704475" y="2007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55CA4-F319-45E0-B057-EE236E0319AD}">
      <dsp:nvSpPr>
        <dsp:cNvPr id="0" name=""/>
        <dsp:cNvSpPr/>
      </dsp:nvSpPr>
      <dsp:spPr>
        <a:xfrm>
          <a:off x="0" y="203200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55FF3F-D2FB-439C-97DA-03DDB9C75704}">
      <dsp:nvSpPr>
        <dsp:cNvPr id="0" name=""/>
        <dsp:cNvSpPr/>
      </dsp:nvSpPr>
      <dsp:spPr>
        <a:xfrm>
          <a:off x="0" y="2032000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rgbClr val="00468A"/>
              </a:solidFill>
            </a:rPr>
            <a:t>제휴</a:t>
          </a:r>
          <a:endParaRPr lang="en-US" altLang="ko-KR" sz="1400" b="1" kern="1200" dirty="0" smtClean="0">
            <a:solidFill>
              <a:srgbClr val="00468A"/>
            </a:solidFill>
          </a:endParaRPr>
        </a:p>
      </dsp:txBody>
      <dsp:txXfrm>
        <a:off x="0" y="2032000"/>
        <a:ext cx="704475" cy="1016000"/>
      </dsp:txXfrm>
    </dsp:sp>
    <dsp:sp modelId="{3A1FE80A-33B8-4F37-8288-5DC68764C006}">
      <dsp:nvSpPr>
        <dsp:cNvPr id="0" name=""/>
        <dsp:cNvSpPr/>
      </dsp:nvSpPr>
      <dsp:spPr>
        <a:xfrm>
          <a:off x="757311" y="2055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en-US" altLang="ko-KR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Danawa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식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콘텐츠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가격 비교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(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중계   광고 수수료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2055614"/>
        <a:ext cx="2765067" cy="472281"/>
      </dsp:txXfrm>
    </dsp:sp>
    <dsp:sp modelId="{FFB848B7-87B6-4A2D-9207-967290326B0F}">
      <dsp:nvSpPr>
        <dsp:cNvPr id="0" name=""/>
        <dsp:cNvSpPr/>
      </dsp:nvSpPr>
      <dsp:spPr>
        <a:xfrm>
          <a:off x="704475" y="2527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C0E73-86EA-4823-841A-2F00B2F0337B}">
      <dsp:nvSpPr>
        <dsp:cNvPr id="0" name=""/>
        <dsp:cNvSpPr/>
      </dsp:nvSpPr>
      <dsp:spPr>
        <a:xfrm>
          <a:off x="757311" y="2551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동영상 전체화면 광고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모바일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2551509"/>
        <a:ext cx="2765067" cy="472281"/>
      </dsp:txXfrm>
    </dsp:sp>
    <dsp:sp modelId="{B5431F52-4B3C-4DEF-83A2-38386480615C}">
      <dsp:nvSpPr>
        <dsp:cNvPr id="0" name=""/>
        <dsp:cNvSpPr/>
      </dsp:nvSpPr>
      <dsp:spPr>
        <a:xfrm>
          <a:off x="704475" y="3023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64A8E-BAC8-4AB3-82EA-1F9071CF424E}">
      <dsp:nvSpPr>
        <dsp:cNvPr id="0" name=""/>
        <dsp:cNvSpPr/>
      </dsp:nvSpPr>
      <dsp:spPr>
        <a:xfrm>
          <a:off x="0" y="3047999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3F8665-9E42-49CC-84D9-B2CA51EBCECA}">
      <dsp:nvSpPr>
        <dsp:cNvPr id="0" name=""/>
        <dsp:cNvSpPr/>
      </dsp:nvSpPr>
      <dsp:spPr>
        <a:xfrm>
          <a:off x="0" y="3047999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rgbClr val="00468A"/>
              </a:solidFill>
            </a:rPr>
            <a:t>중개형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3047999"/>
        <a:ext cx="704475" cy="1016000"/>
      </dsp:txXfrm>
    </dsp:sp>
    <dsp:sp modelId="{D3314FCE-18D5-40C3-9D32-C32267567C28}">
      <dsp:nvSpPr>
        <dsp:cNvPr id="0" name=""/>
        <dsp:cNvSpPr/>
      </dsp:nvSpPr>
      <dsp:spPr>
        <a:xfrm>
          <a:off x="757311" y="3071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포럼 기능 추가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평론가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매칭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3071614"/>
        <a:ext cx="2765067" cy="472281"/>
      </dsp:txXfrm>
    </dsp:sp>
    <dsp:sp modelId="{E56234A6-80AF-4CD7-A44F-DBA9E5DD269D}">
      <dsp:nvSpPr>
        <dsp:cNvPr id="0" name=""/>
        <dsp:cNvSpPr/>
      </dsp:nvSpPr>
      <dsp:spPr>
        <a:xfrm>
          <a:off x="704475" y="3543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8CF4A-0DB1-4A38-AA1A-9D2225FC5BDB}">
      <dsp:nvSpPr>
        <dsp:cNvPr id="0" name=""/>
        <dsp:cNvSpPr/>
      </dsp:nvSpPr>
      <dsp:spPr>
        <a:xfrm>
          <a:off x="757311" y="3567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영화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크라우드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펀딩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(CSR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차원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).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3567509"/>
        <a:ext cx="2765067" cy="472281"/>
      </dsp:txXfrm>
    </dsp:sp>
    <dsp:sp modelId="{7106367F-A21D-4ABD-A4DB-ABFACDC024AF}">
      <dsp:nvSpPr>
        <dsp:cNvPr id="0" name=""/>
        <dsp:cNvSpPr/>
      </dsp:nvSpPr>
      <dsp:spPr>
        <a:xfrm>
          <a:off x="704475" y="4039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6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6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6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600" kern="1200" dirty="0"/>
        </a:p>
      </dsp:txBody>
      <dsp:txXfrm>
        <a:off x="6374962" y="0"/>
        <a:ext cx="1740644" cy="522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BDB03-CB02-488A-9B1E-478884FDE5BD}">
      <dsp:nvSpPr>
        <dsp:cNvPr id="0" name=""/>
        <dsp:cNvSpPr/>
      </dsp:nvSpPr>
      <dsp:spPr>
        <a:xfrm>
          <a:off x="3223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6D2751-B35C-4E99-AF33-604C70CBD996}">
      <dsp:nvSpPr>
        <dsp:cNvPr id="0" name=""/>
        <dsp:cNvSpPr/>
      </dsp:nvSpPr>
      <dsp:spPr>
        <a:xfrm>
          <a:off x="93919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F003-6181-4E48-9C38-4D374F8A7038}">
      <dsp:nvSpPr>
        <dsp:cNvPr id="0" name=""/>
        <dsp:cNvSpPr/>
      </dsp:nvSpPr>
      <dsp:spPr>
        <a:xfrm>
          <a:off x="93919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국내 흥행 해외 영화 대상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최근 글로벌 영화 시장에서 한국 관심도 상승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기존에 없던 신규 시장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해외 제휴 능력 관건</a:t>
          </a:r>
          <a:endParaRPr lang="ko-KR" altLang="en-US" sz="1200" b="1" kern="1200" dirty="0"/>
        </a:p>
      </dsp:txBody>
      <dsp:txXfrm>
        <a:off x="93919" y="2443003"/>
        <a:ext cx="1717239" cy="1686946"/>
      </dsp:txXfrm>
    </dsp:sp>
    <dsp:sp modelId="{B7A53384-C493-45BF-8450-CD3F72088564}">
      <dsp:nvSpPr>
        <dsp:cNvPr id="0" name=""/>
        <dsp:cNvSpPr/>
      </dsp:nvSpPr>
      <dsp:spPr>
        <a:xfrm>
          <a:off x="3223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해외 영화 소품 경매</a:t>
          </a:r>
          <a:endParaRPr lang="ko-KR" altLang="en-US" sz="1200" b="1" kern="1200" dirty="0"/>
        </a:p>
      </dsp:txBody>
      <dsp:txXfrm>
        <a:off x="3223" y="502107"/>
        <a:ext cx="1813921" cy="362784"/>
      </dsp:txXfrm>
    </dsp:sp>
    <dsp:sp modelId="{009AE352-654B-4963-B514-6D3848C82380}">
      <dsp:nvSpPr>
        <dsp:cNvPr id="0" name=""/>
        <dsp:cNvSpPr/>
      </dsp:nvSpPr>
      <dsp:spPr>
        <a:xfrm>
          <a:off x="2139388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4F982E-8B9A-4001-9E23-7778F1E1893F}">
      <dsp:nvSpPr>
        <dsp:cNvPr id="0" name=""/>
        <dsp:cNvSpPr/>
      </dsp:nvSpPr>
      <dsp:spPr>
        <a:xfrm>
          <a:off x="2230084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B59A11-81A7-4D0B-858E-B938FC1A4572}">
      <dsp:nvSpPr>
        <dsp:cNvPr id="0" name=""/>
        <dsp:cNvSpPr/>
      </dsp:nvSpPr>
      <dsp:spPr>
        <a:xfrm>
          <a:off x="2230084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기존에는 </a:t>
          </a:r>
          <a:r>
            <a:rPr lang="ko-KR" altLang="en-US" sz="1200" b="1" kern="1200" dirty="0" err="1" smtClean="0"/>
            <a:t>이벤트성</a:t>
          </a:r>
          <a:r>
            <a:rPr lang="ko-KR" altLang="en-US" sz="1200" b="1" kern="1200" dirty="0" smtClean="0"/>
            <a:t> 사회공헌 경매 방식이 많았음</a:t>
          </a:r>
          <a:r>
            <a:rPr lang="en-US" altLang="ko-KR" sz="1200" b="1" kern="1200" dirty="0" smtClean="0"/>
            <a:t>.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이를 플랫폼에서 제공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제작사</a:t>
          </a:r>
          <a:r>
            <a:rPr lang="en-US" altLang="en-US" sz="1200" b="1" kern="1200" dirty="0" smtClean="0"/>
            <a:t>, </a:t>
          </a:r>
          <a:r>
            <a:rPr lang="ko-KR" altLang="en-US" sz="1200" b="1" kern="1200" dirty="0" smtClean="0"/>
            <a:t>배급사</a:t>
          </a:r>
          <a:r>
            <a:rPr lang="en-US" altLang="en-US" sz="1200" b="1" kern="1200" dirty="0" smtClean="0"/>
            <a:t>, </a:t>
          </a:r>
          <a:r>
            <a:rPr lang="ko-KR" altLang="en-US" sz="1200" b="1" kern="1200" dirty="0" err="1" smtClean="0"/>
            <a:t>투자사</a:t>
          </a:r>
          <a:r>
            <a:rPr lang="en-US" altLang="en-US" sz="1200" b="1" kern="1200" dirty="0" smtClean="0"/>
            <a:t>, </a:t>
          </a:r>
          <a:r>
            <a:rPr lang="ko-KR" altLang="en-US" sz="1200" b="1" kern="1200" dirty="0" err="1" smtClean="0"/>
            <a:t>소품팀간에</a:t>
          </a:r>
          <a:r>
            <a:rPr lang="ko-KR" altLang="en-US" sz="1200" b="1" kern="1200" dirty="0" smtClean="0"/>
            <a:t> 제휴 관건</a:t>
          </a:r>
          <a:endParaRPr lang="ko-KR" altLang="en-US" sz="1200" b="1" kern="1200" dirty="0"/>
        </a:p>
      </dsp:txBody>
      <dsp:txXfrm>
        <a:off x="2230084" y="2443003"/>
        <a:ext cx="1717239" cy="1686946"/>
      </dsp:txXfrm>
    </dsp:sp>
    <dsp:sp modelId="{BD7BEF51-13C2-4D54-A503-89A4E4DEAFC3}">
      <dsp:nvSpPr>
        <dsp:cNvPr id="0" name=""/>
        <dsp:cNvSpPr/>
      </dsp:nvSpPr>
      <dsp:spPr>
        <a:xfrm>
          <a:off x="2139388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국내 영화 소품 경매</a:t>
          </a:r>
          <a:endParaRPr lang="ko-KR" altLang="en-US" sz="1200" b="1" kern="1200" dirty="0"/>
        </a:p>
      </dsp:txBody>
      <dsp:txXfrm>
        <a:off x="2139388" y="502107"/>
        <a:ext cx="1813921" cy="362784"/>
      </dsp:txXfrm>
    </dsp:sp>
    <dsp:sp modelId="{50F4E84A-69F1-44BC-931F-DD43FCD54BEC}">
      <dsp:nvSpPr>
        <dsp:cNvPr id="0" name=""/>
        <dsp:cNvSpPr/>
      </dsp:nvSpPr>
      <dsp:spPr>
        <a:xfrm>
          <a:off x="4275552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5121B8-162A-4B1C-B5FA-1894CA5826DB}">
      <dsp:nvSpPr>
        <dsp:cNvPr id="0" name=""/>
        <dsp:cNvSpPr/>
      </dsp:nvSpPr>
      <dsp:spPr>
        <a:xfrm>
          <a:off x="4366248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D1A91A-8C02-4FE2-8ACD-58EE45A3D284}">
      <dsp:nvSpPr>
        <dsp:cNvPr id="0" name=""/>
        <dsp:cNvSpPr/>
      </dsp:nvSpPr>
      <dsp:spPr>
        <a:xfrm>
          <a:off x="4366248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인기배우 참여시 소품 지원</a:t>
          </a:r>
          <a:r>
            <a:rPr lang="en-US" altLang="ko-KR" sz="1200" b="1" kern="1200" dirty="0" smtClean="0"/>
            <a:t>. 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촬영 종료 후 회수</a:t>
          </a:r>
          <a:r>
            <a:rPr lang="en-US" altLang="ko-KR" sz="1200" b="1" kern="1200" dirty="0" smtClean="0"/>
            <a:t>.</a:t>
          </a:r>
          <a:r>
            <a:rPr lang="ko-KR" altLang="en-US" sz="1200" b="1" kern="1200" dirty="0" smtClean="0"/>
            <a:t> 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회수 후 경매</a:t>
          </a:r>
          <a:r>
            <a:rPr lang="en-US" altLang="ko-KR" sz="1200" b="1" kern="1200" dirty="0" smtClean="0"/>
            <a:t>. 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kern="1200" dirty="0" smtClean="0"/>
            <a:t>PB</a:t>
          </a:r>
          <a:r>
            <a:rPr lang="ko-KR" altLang="en-US" sz="1200" b="1" kern="1200" dirty="0" smtClean="0"/>
            <a:t>상품처럼 </a:t>
          </a:r>
          <a:r>
            <a:rPr lang="ko-KR" altLang="en-US" sz="1200" b="1" kern="1200" dirty="0" err="1" smtClean="0"/>
            <a:t>고수익률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영화 흥행 예측 역량 관건</a:t>
          </a:r>
          <a:r>
            <a:rPr lang="en-US" altLang="ko-KR" sz="1200" b="1" kern="1200" dirty="0" smtClean="0"/>
            <a:t>(</a:t>
          </a:r>
          <a:r>
            <a:rPr lang="ko-KR" altLang="en-US" sz="1200" b="1" kern="1200" dirty="0" err="1" smtClean="0"/>
            <a:t>왓챠</a:t>
          </a:r>
          <a:r>
            <a:rPr lang="ko-KR" altLang="en-US" sz="1200" b="1" kern="1200" dirty="0" smtClean="0"/>
            <a:t> 보유</a:t>
          </a:r>
          <a:r>
            <a:rPr lang="en-US" altLang="ko-KR" sz="1200" b="1" kern="1200" dirty="0" smtClean="0"/>
            <a:t>)</a:t>
          </a:r>
          <a:endParaRPr lang="ko-KR" altLang="en-US" sz="1200" b="1" kern="1200" dirty="0"/>
        </a:p>
      </dsp:txBody>
      <dsp:txXfrm>
        <a:off x="4366248" y="2443003"/>
        <a:ext cx="1717239" cy="1686946"/>
      </dsp:txXfrm>
    </dsp:sp>
    <dsp:sp modelId="{80E47074-464F-4EAF-B3A7-9070D5CD1AE4}">
      <dsp:nvSpPr>
        <dsp:cNvPr id="0" name=""/>
        <dsp:cNvSpPr/>
      </dsp:nvSpPr>
      <dsp:spPr>
        <a:xfrm>
          <a:off x="4275552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자체 소품 경매</a:t>
          </a:r>
          <a:r>
            <a:rPr lang="en-US" altLang="ko-KR" sz="1200" b="1" kern="1200" dirty="0" smtClean="0"/>
            <a:t>(</a:t>
          </a:r>
          <a:r>
            <a:rPr lang="ko-KR" altLang="en-US" sz="1200" b="1" kern="1200" dirty="0" smtClean="0"/>
            <a:t>협찬</a:t>
          </a:r>
          <a:r>
            <a:rPr lang="en-US" altLang="ko-KR" sz="1200" b="1" kern="1200" dirty="0" smtClean="0"/>
            <a:t>)</a:t>
          </a:r>
          <a:endParaRPr lang="ko-KR" altLang="en-US" sz="1200" b="1" kern="1200" dirty="0"/>
        </a:p>
      </dsp:txBody>
      <dsp:txXfrm>
        <a:off x="4275552" y="502107"/>
        <a:ext cx="1813921" cy="362784"/>
      </dsp:txXfrm>
    </dsp:sp>
    <dsp:sp modelId="{FFAB7782-A839-4D3A-A0F9-B0482343C64F}">
      <dsp:nvSpPr>
        <dsp:cNvPr id="0" name=""/>
        <dsp:cNvSpPr/>
      </dsp:nvSpPr>
      <dsp:spPr>
        <a:xfrm>
          <a:off x="6411717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8C8E1E-4400-43C8-8D79-D9E7F6F2F905}">
      <dsp:nvSpPr>
        <dsp:cNvPr id="0" name=""/>
        <dsp:cNvSpPr/>
      </dsp:nvSpPr>
      <dsp:spPr>
        <a:xfrm>
          <a:off x="6502413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8DA34D-5D66-4D46-92AC-75211AB16EC5}">
      <dsp:nvSpPr>
        <dsp:cNvPr id="0" name=""/>
        <dsp:cNvSpPr/>
      </dsp:nvSpPr>
      <dsp:spPr>
        <a:xfrm>
          <a:off x="6502413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kern="1200" dirty="0" smtClean="0"/>
            <a:t>OST, </a:t>
          </a:r>
          <a:r>
            <a:rPr lang="ko-KR" altLang="en-US" sz="1200" b="1" kern="1200" dirty="0" smtClean="0"/>
            <a:t>포스터</a:t>
          </a:r>
          <a:r>
            <a:rPr lang="en-US" altLang="ko-KR" sz="1200" b="1" kern="1200" dirty="0" smtClean="0"/>
            <a:t>, </a:t>
          </a:r>
          <a:r>
            <a:rPr lang="ko-KR" altLang="en-US" sz="1200" b="1" kern="1200" dirty="0" err="1" smtClean="0"/>
            <a:t>포토북</a:t>
          </a:r>
          <a:r>
            <a:rPr lang="ko-KR" altLang="en-US" sz="1200" b="1" kern="1200" dirty="0" smtClean="0"/>
            <a:t> 등 소장품 판매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정가판매제 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상품 제작사와의 협력관계 관건</a:t>
          </a:r>
          <a:endParaRPr lang="ko-KR" altLang="en-US" sz="1200" b="1" kern="1200" dirty="0"/>
        </a:p>
      </dsp:txBody>
      <dsp:txXfrm>
        <a:off x="6502413" y="2443003"/>
        <a:ext cx="1717239" cy="1686946"/>
      </dsp:txXfrm>
    </dsp:sp>
    <dsp:sp modelId="{A800C49B-7885-42BD-86B5-D543ED35FA1A}">
      <dsp:nvSpPr>
        <dsp:cNvPr id="0" name=""/>
        <dsp:cNvSpPr/>
      </dsp:nvSpPr>
      <dsp:spPr>
        <a:xfrm>
          <a:off x="6411717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생산가능 소장품 판매</a:t>
          </a:r>
          <a:endParaRPr lang="ko-KR" altLang="en-US" sz="1200" b="1" kern="1200" dirty="0"/>
        </a:p>
      </dsp:txBody>
      <dsp:txXfrm>
        <a:off x="6411717" y="502107"/>
        <a:ext cx="1813921" cy="3627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C5E3D-EC73-4B4E-AE04-79F0ECA193AD}">
      <dsp:nvSpPr>
        <dsp:cNvPr id="0" name=""/>
        <dsp:cNvSpPr/>
      </dsp:nvSpPr>
      <dsp:spPr>
        <a:xfrm>
          <a:off x="0" y="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60F19-E769-442B-9631-932E37219968}">
      <dsp:nvSpPr>
        <dsp:cNvPr id="0" name=""/>
        <dsp:cNvSpPr/>
      </dsp:nvSpPr>
      <dsp:spPr>
        <a:xfrm>
          <a:off x="0" y="0"/>
          <a:ext cx="704475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rgbClr val="00468A"/>
              </a:solidFill>
            </a:rPr>
            <a:t>중개형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0"/>
        <a:ext cx="704475" cy="2032000"/>
      </dsp:txXfrm>
    </dsp:sp>
    <dsp:sp modelId="{212F4FFD-04EE-4D33-BC6D-C52D5681116E}">
      <dsp:nvSpPr>
        <dsp:cNvPr id="0" name=""/>
        <dsp:cNvSpPr/>
      </dsp:nvSpPr>
      <dsp:spPr>
        <a:xfrm>
          <a:off x="757311" y="47228"/>
          <a:ext cx="2765067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기존에 파편적으로 이루어졌던 영화 소품 경매 시장의 일원화</a:t>
          </a:r>
          <a:endParaRPr lang="ko-KR" altLang="en-US" sz="1200" b="1" kern="1200" dirty="0">
            <a:solidFill>
              <a:srgbClr val="00468A"/>
            </a:solidFill>
          </a:endParaRPr>
        </a:p>
      </dsp:txBody>
      <dsp:txXfrm>
        <a:off x="757311" y="47228"/>
        <a:ext cx="2765067" cy="944562"/>
      </dsp:txXfrm>
    </dsp:sp>
    <dsp:sp modelId="{E8BBBD1C-49C6-4122-941B-33503275DD50}">
      <dsp:nvSpPr>
        <dsp:cNvPr id="0" name=""/>
        <dsp:cNvSpPr/>
      </dsp:nvSpPr>
      <dsp:spPr>
        <a:xfrm>
          <a:off x="704475" y="991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6DBF2-23D6-4B7C-AB33-933F97190614}">
      <dsp:nvSpPr>
        <dsp:cNvPr id="0" name=""/>
        <dsp:cNvSpPr/>
      </dsp:nvSpPr>
      <dsp:spPr>
        <a:xfrm>
          <a:off x="757311" y="1039018"/>
          <a:ext cx="2765067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소품의 소장 가치는 사람에 따라 제한이 없으므로 시장성 높음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1039018"/>
        <a:ext cx="2765067" cy="944562"/>
      </dsp:txXfrm>
    </dsp:sp>
    <dsp:sp modelId="{36494BFF-325C-4020-8A53-F8EB644F9EE3}">
      <dsp:nvSpPr>
        <dsp:cNvPr id="0" name=""/>
        <dsp:cNvSpPr/>
      </dsp:nvSpPr>
      <dsp:spPr>
        <a:xfrm>
          <a:off x="704475" y="1983581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60DC6-C99F-4372-BA57-3604AC4CBDDE}">
      <dsp:nvSpPr>
        <dsp:cNvPr id="0" name=""/>
        <dsp:cNvSpPr/>
      </dsp:nvSpPr>
      <dsp:spPr>
        <a:xfrm>
          <a:off x="0" y="203200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1898D9-DFFA-4828-A803-1C31AA8C439D}">
      <dsp:nvSpPr>
        <dsp:cNvPr id="0" name=""/>
        <dsp:cNvSpPr/>
      </dsp:nvSpPr>
      <dsp:spPr>
        <a:xfrm>
          <a:off x="0" y="2032000"/>
          <a:ext cx="704475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rgbClr val="00468A"/>
              </a:solidFill>
            </a:rPr>
            <a:t>상거래형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2032000"/>
        <a:ext cx="704475" cy="2032000"/>
      </dsp:txXfrm>
    </dsp:sp>
    <dsp:sp modelId="{8AD409C2-9564-4A90-8189-C1B069CB6BB8}">
      <dsp:nvSpPr>
        <dsp:cNvPr id="0" name=""/>
        <dsp:cNvSpPr/>
      </dsp:nvSpPr>
      <dsp:spPr>
        <a:xfrm>
          <a:off x="757311" y="2063750"/>
          <a:ext cx="2765067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초기에 소품 지원으로 투자대비 수익의 극대화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2063750"/>
        <a:ext cx="2765067" cy="634999"/>
      </dsp:txXfrm>
    </dsp:sp>
    <dsp:sp modelId="{526D5FBE-0829-42A5-B970-6C60E650F3D0}">
      <dsp:nvSpPr>
        <dsp:cNvPr id="0" name=""/>
        <dsp:cNvSpPr/>
      </dsp:nvSpPr>
      <dsp:spPr>
        <a:xfrm>
          <a:off x="704475" y="2698749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049F5-BD7B-4B20-A488-F380BC29F928}">
      <dsp:nvSpPr>
        <dsp:cNvPr id="0" name=""/>
        <dsp:cNvSpPr/>
      </dsp:nvSpPr>
      <dsp:spPr>
        <a:xfrm>
          <a:off x="757311" y="2730499"/>
          <a:ext cx="2765067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흥행 여부에 따라 가격 변동성이 크나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유명 배우의 경우 가격 방어 가능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2730499"/>
        <a:ext cx="2765067" cy="634999"/>
      </dsp:txXfrm>
    </dsp:sp>
    <dsp:sp modelId="{0C54B3F8-AB15-415B-91B0-ABF9ED9959B2}">
      <dsp:nvSpPr>
        <dsp:cNvPr id="0" name=""/>
        <dsp:cNvSpPr/>
      </dsp:nvSpPr>
      <dsp:spPr>
        <a:xfrm>
          <a:off x="704475" y="3365499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3C737-307A-450D-9C57-2F8BAF17ADA5}">
      <dsp:nvSpPr>
        <dsp:cNvPr id="0" name=""/>
        <dsp:cNvSpPr/>
      </dsp:nvSpPr>
      <dsp:spPr>
        <a:xfrm>
          <a:off x="757311" y="3397249"/>
          <a:ext cx="2765067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한정판 등 영화 관련 상품 판매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3397249"/>
        <a:ext cx="2765067" cy="634999"/>
      </dsp:txXfrm>
    </dsp:sp>
    <dsp:sp modelId="{497A0A5C-F63C-486E-9CC8-A9F5283CFAAD}">
      <dsp:nvSpPr>
        <dsp:cNvPr id="0" name=""/>
        <dsp:cNvSpPr/>
      </dsp:nvSpPr>
      <dsp:spPr>
        <a:xfrm>
          <a:off x="704475" y="403225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3DAA9-97F3-4307-BC5A-29CBAA6442D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5ACFE-0BC4-41E0-8178-8249F551F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76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기술적 특이점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31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기술적 특이점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1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23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25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551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30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4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발표용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" y="0"/>
            <a:ext cx="9144000" cy="62179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Line 4"/>
          <p:cNvSpPr>
            <a:spLocks noChangeShapeType="1"/>
          </p:cNvSpPr>
          <p:nvPr userDrawn="1"/>
        </p:nvSpPr>
        <p:spPr bwMode="auto">
          <a:xfrm>
            <a:off x="77666" y="6437313"/>
            <a:ext cx="89901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/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393321" y="6588137"/>
            <a:ext cx="320724" cy="31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4992" tIns="42497" rIns="84992" bIns="42497" anchor="ctr">
            <a:spAutoFit/>
          </a:bodyPr>
          <a:lstStyle/>
          <a:p>
            <a:pPr algn="ctr">
              <a:lnSpc>
                <a:spcPct val="90000"/>
              </a:lnSpc>
            </a:pPr>
            <a:fld id="{EBC6C6B8-4CD2-4B37-A161-58AAD282944E}" type="slidenum">
              <a:rPr lang="en-US" altLang="ko-KR" sz="923" b="0"/>
              <a:pPr algn="ctr">
                <a:lnSpc>
                  <a:spcPct val="90000"/>
                </a:lnSpc>
              </a:pPr>
              <a:t>‹#›</a:t>
            </a:fld>
            <a:endParaRPr lang="en-US" altLang="ko-KR" sz="923" b="0"/>
          </a:p>
          <a:p>
            <a:pPr algn="ctr">
              <a:lnSpc>
                <a:spcPct val="90000"/>
              </a:lnSpc>
            </a:pPr>
            <a:endParaRPr lang="en-US" altLang="ko-KR" sz="738" b="0">
              <a:ea typeface="돋움" pitchFamily="50" charset="-127"/>
            </a:endParaRPr>
          </a:p>
        </p:txBody>
      </p:sp>
      <p:sp>
        <p:nvSpPr>
          <p:cNvPr id="30" name="직사각형 29"/>
          <p:cNvSpPr/>
          <p:nvPr userDrawn="1"/>
        </p:nvSpPr>
        <p:spPr>
          <a:xfrm rot="10800000">
            <a:off x="0" y="620687"/>
            <a:ext cx="9144000" cy="72008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50000">
                <a:schemeClr val="accent1">
                  <a:lumMod val="50000"/>
                  <a:alpha val="3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323851" y="134989"/>
            <a:ext cx="7776542" cy="434479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0" kern="1200" cap="none" spc="0" baseline="0" dirty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 smtClean="0"/>
              <a:t>Content</a:t>
            </a:r>
            <a:endParaRPr lang="ko-KR" altLang="en-US" dirty="0"/>
          </a:p>
        </p:txBody>
      </p:sp>
      <p:sp>
        <p:nvSpPr>
          <p:cNvPr id="33" name="부제목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4216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37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4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83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36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08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0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92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unho0130@gmail.com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gif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50.png"/><Relationship Id="rId2" Type="http://schemas.openxmlformats.org/officeDocument/2006/relationships/hyperlink" Target="http://engineering.vcnc.co.kr/2015/05/data-analysis-with-spark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hyperlink" Target="https://www.google.com/trends/explore#q=apache%20hadoop%2C%20apache%20spark&amp;cmpt=q&amp;tz=Etc%2FGMT-9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hyperlink" Target="http://blog.flux7.com/blogs/nosql/cap-theorem-why-does-it-matter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55.png"/><Relationship Id="rId5" Type="http://schemas.openxmlformats.org/officeDocument/2006/relationships/image" Target="../media/image34.jpeg"/><Relationship Id="rId10" Type="http://schemas.openxmlformats.org/officeDocument/2006/relationships/image" Target="../media/image54.png"/><Relationship Id="rId4" Type="http://schemas.openxmlformats.org/officeDocument/2006/relationships/hyperlink" Target="http://www.bloter.net/archives/254449" TargetMode="Externa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://www.nvidia.com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youtu.be/-P28LKWTzrI" TargetMode="Externa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nvidia.com/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hyperlink" Target="https://youtu.be/-2edJNLHPfY?list=PLW_uvsSPlijscvFhzYwbEX3hANOWmnEY9" TargetMode="Externa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com/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jpeg"/><Relationship Id="rId3" Type="http://schemas.openxmlformats.org/officeDocument/2006/relationships/image" Target="../media/image75.png"/><Relationship Id="rId7" Type="http://schemas.openxmlformats.org/officeDocument/2006/relationships/image" Target="../media/image32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11" Type="http://schemas.openxmlformats.org/officeDocument/2006/relationships/image" Target="../media/image81.jpeg"/><Relationship Id="rId5" Type="http://schemas.openxmlformats.org/officeDocument/2006/relationships/image" Target="../media/image77.jpeg"/><Relationship Id="rId15" Type="http://schemas.openxmlformats.org/officeDocument/2006/relationships/image" Target="../media/image85.jpe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35.png"/><Relationship Id="rId1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orbes.com/sites/davefeinleib/2012/06/19/the-big-data-landscape/#73ce5e1e3b8a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bizstory.com/707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ebizstory.com/707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hyperlink" Target="http://www10.org/cdrom/papers/519/node6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lemmarafi.com/code/collaborative-filtering-r/" TargetMode="External"/><Relationship Id="rId3" Type="http://schemas.openxmlformats.org/officeDocument/2006/relationships/hyperlink" Target="http://www.philippeadjiman.com/blog/2009/11/11/flexible-collaborative-filtering-in-java-with-mahout-taste/" TargetMode="External"/><Relationship Id="rId7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quuxlabs.com/blog/2010/09/matrix-factorization-a-simple-tutorial-and-implementation-in-python/" TargetMode="External"/><Relationship Id="rId5" Type="http://schemas.openxmlformats.org/officeDocument/2006/relationships/hyperlink" Target="http://aimotion.blogspot.kr/2009/11/collaborative-filtering-implementation.html" TargetMode="External"/><Relationship Id="rId4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contexti.com/blog/big-data-landscape-2016/" TargetMode="Externa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49.gi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usinesspost.co.kr/news/articleView.html?idxno=7926" TargetMode="External"/><Relationship Id="rId13" Type="http://schemas.openxmlformats.org/officeDocument/2006/relationships/hyperlink" Target="http://news.mk.co.kr/newsRead.php?year=2015&amp;no=467079" TargetMode="External"/><Relationship Id="rId3" Type="http://schemas.openxmlformats.org/officeDocument/2006/relationships/hyperlink" Target="https://play.google.com/store/apps/details?id=com.frograms.watcha" TargetMode="External"/><Relationship Id="rId7" Type="http://schemas.openxmlformats.org/officeDocument/2006/relationships/hyperlink" Target="http://besuccess.com/2013/10/%EC%99%93%EC%B1%A0-%ED%94%84%EB%A1%9C%EA%B7%B8%EB%9E%A8%EC%8A%A4-%EB%A9%94%EA%B0%80%EC%9D%B8%EB%B2%A0%EC%8A%A4%ED%8A%B8%EB%A8%BC%ED%8A%B8-%EB%93%B1-3%EA%B0%9C-%ED%88%AC%EC%9E%90%EC%82%AC%EB%A1%9C/" TargetMode="External"/><Relationship Id="rId12" Type="http://schemas.openxmlformats.org/officeDocument/2006/relationships/hyperlink" Target="http://isplus.live.joins.com/news/article/article.asp?total_id=8873426&amp;ctg=1502&amp;tm=i_ntr" TargetMode="External"/><Relationship Id="rId2" Type="http://schemas.openxmlformats.org/officeDocument/2006/relationships/hyperlink" Target="http://app.chosun.com/site/data/html_dir/2015/08/06/2015080600888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asia.hankyung.com/archives/180827" TargetMode="External"/><Relationship Id="rId11" Type="http://schemas.openxmlformats.org/officeDocument/2006/relationships/hyperlink" Target="http://www.hankyung.com/news/app/newsview.php?aid=2014031446251#AA.8468966.1" TargetMode="External"/><Relationship Id="rId5" Type="http://schemas.openxmlformats.org/officeDocument/2006/relationships/hyperlink" Target="http://www.slideshare.net/kcubeventures_/media-kit-kcubeventures1508png?qid=fcf65b3b-274b-4e6c-9369-1bcbe46b2e90&amp;v=qf1&amp;b=&amp;from_search=6" TargetMode="External"/><Relationship Id="rId10" Type="http://schemas.openxmlformats.org/officeDocument/2006/relationships/hyperlink" Target="http://besuccess.com/2013/06/%EC%B5%9C%EA%B7%BC-%EC%99%93%EC%B1%A0watcha%EB%A5%BC-%EC%9D%B4%EC%9A%A9%ED%95%98%EB%A9%B0-%EB%8A%90%EB%81%BC%EB%8A%94-%EC%83%9D%EA%B0%81%EB%93%A4/" TargetMode="External"/><Relationship Id="rId4" Type="http://schemas.openxmlformats.org/officeDocument/2006/relationships/hyperlink" Target="http://kcubeventures.co.kr/blog/project/frograms/" TargetMode="External"/><Relationship Id="rId9" Type="http://schemas.openxmlformats.org/officeDocument/2006/relationships/hyperlink" Target="https://www.rocketpunch.com/blog/tags/%EC%99%93%EC%B1%A0/" TargetMode="External"/><Relationship Id="rId14" Type="http://schemas.openxmlformats.org/officeDocument/2006/relationships/hyperlink" Target="http://baekn.etoday.co.kr/view/news_view.php?varAtcId=44133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entai.eu/consulting/big-data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2013397"/>
            <a:ext cx="8406000" cy="1421289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Business </a:t>
            </a:r>
            <a:r>
              <a:rPr lang="en-US" altLang="ko-KR" sz="4000" b="1" spc="-250" dirty="0" err="1" smtClean="0"/>
              <a:t>Bigdata</a:t>
            </a:r>
            <a:r>
              <a:rPr lang="en-US" altLang="ko-KR" sz="4000" b="1" spc="-250" dirty="0" smtClean="0"/>
              <a:t> Analysis</a:t>
            </a:r>
            <a:r>
              <a:rPr lang="en-US" altLang="ko-KR" sz="4000" b="1" spc="-250" dirty="0"/>
              <a:t/>
            </a:r>
            <a:br>
              <a:rPr lang="en-US" altLang="ko-KR" sz="4000" b="1" spc="-250" dirty="0"/>
            </a:br>
            <a:r>
              <a:rPr lang="en-US" altLang="ko-KR" b="1" spc="-250" dirty="0" smtClean="0"/>
              <a:t>01 </a:t>
            </a:r>
            <a:r>
              <a:rPr lang="ko-KR" altLang="en-US" b="1" spc="-250" dirty="0" smtClean="0"/>
              <a:t>빅데이터의 개념과 비즈니스 모델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맹 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yunho0130@gmail.com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2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Big Data </a:t>
            </a:r>
            <a:r>
              <a:rPr lang="en-US" altLang="ko-KR"/>
              <a:t>Ecosystem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4194" b="15192"/>
          <a:stretch/>
        </p:blipFill>
        <p:spPr>
          <a:xfrm>
            <a:off x="245954" y="1245188"/>
            <a:ext cx="8465573" cy="49488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16" y="5204769"/>
            <a:ext cx="837903" cy="4475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81819" y="5592670"/>
            <a:ext cx="8040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 smtClean="0">
                <a:solidFill>
                  <a:srgbClr val="7A7A7A"/>
                </a:solidFill>
                <a:latin typeface="+mj-ea"/>
                <a:ea typeface="+mj-ea"/>
              </a:rPr>
              <a:t>GPGPU </a:t>
            </a:r>
            <a:r>
              <a:rPr lang="ko-KR" altLang="en-US" sz="800" b="1" smtClean="0">
                <a:solidFill>
                  <a:srgbClr val="7A7A7A"/>
                </a:solidFill>
                <a:latin typeface="+mj-ea"/>
                <a:ea typeface="+mj-ea"/>
              </a:rPr>
              <a:t>연산</a:t>
            </a:r>
            <a:endParaRPr lang="ko-KR" altLang="en-US" sz="800" b="1">
              <a:solidFill>
                <a:srgbClr val="7A7A7A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356026" y="6139785"/>
            <a:ext cx="4724400" cy="366288"/>
            <a:chOff x="2355880" y="6010831"/>
            <a:chExt cx="4724400" cy="3662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5880" y="6010831"/>
              <a:ext cx="4724400" cy="2190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710933" y="6146287"/>
              <a:ext cx="406882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smtClean="0"/>
                <a:t>재인용후 수정</a:t>
              </a:r>
              <a:r>
                <a:rPr lang="en-US" altLang="ko-KR" sz="900" smtClean="0"/>
                <a:t>: </a:t>
              </a:r>
              <a:r>
                <a:rPr lang="ko-KR" altLang="en-US" sz="900" smtClean="0"/>
                <a:t>함유근</a:t>
              </a:r>
              <a:r>
                <a:rPr lang="en-US" altLang="ko-KR" sz="900" smtClean="0"/>
                <a:t>(</a:t>
              </a:r>
              <a:r>
                <a:rPr lang="ko-KR" altLang="en-US" sz="900" smtClean="0"/>
                <a:t>2015</a:t>
              </a:r>
              <a:r>
                <a:rPr lang="en-US" altLang="ko-KR" sz="900" smtClean="0"/>
                <a:t>) </a:t>
              </a:r>
              <a:r>
                <a:rPr lang="ko-KR" altLang="en-US" sz="900" smtClean="0"/>
                <a:t>, 삼성경제연구소, "이것이 빅데이터 기업이다" </a:t>
              </a:r>
              <a:endParaRPr lang="ko-KR" altLang="en-US" sz="900"/>
            </a:p>
          </p:txBody>
        </p:sp>
      </p:grpSp>
      <p:sp>
        <p:nvSpPr>
          <p:cNvPr id="3" name="타원 2"/>
          <p:cNvSpPr/>
          <p:nvPr/>
        </p:nvSpPr>
        <p:spPr>
          <a:xfrm>
            <a:off x="581059" y="1903966"/>
            <a:ext cx="989704" cy="98970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288478" y="3540922"/>
            <a:ext cx="682380" cy="71896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260360" y="5142647"/>
            <a:ext cx="1047000" cy="71896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523215" y="2830604"/>
            <a:ext cx="989704" cy="98970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18062"/>
              </p:ext>
            </p:extLst>
          </p:nvPr>
        </p:nvGraphicFramePr>
        <p:xfrm>
          <a:off x="335574" y="838285"/>
          <a:ext cx="8385230" cy="530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8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분석 과정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667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13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3Vs </a:t>
            </a:r>
            <a:r>
              <a:rPr lang="en-US" altLang="ko-KR"/>
              <a:t>of Big Data</a:t>
            </a:r>
            <a:endParaRPr lang="ko-KR" altLang="en-US" dirty="0"/>
          </a:p>
        </p:txBody>
      </p:sp>
      <p:pic>
        <p:nvPicPr>
          <p:cNvPr id="1026" name="Picture 2" descr="http://docplayer.net/docs-images/26/7239249/images/20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4" y="2309310"/>
            <a:ext cx="5807125" cy="339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Variety </a:t>
            </a:r>
            <a:endParaRPr lang="ko-KR" altLang="en-US" dirty="0"/>
          </a:p>
        </p:txBody>
      </p:sp>
      <p:pic>
        <p:nvPicPr>
          <p:cNvPr id="5124" name="Picture 4" descr="http://www.iotleague.com/wp-content/uploads/2015/11/Io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31" y="2194795"/>
            <a:ext cx="3675752" cy="367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기존 기업 내부 데이터 축적 뿐만 아니라 외부 데이터의 폭증과 함께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IoT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서비스에서 나오는 데이터까지 다양해짐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04497"/>
              </p:ext>
            </p:extLst>
          </p:nvPr>
        </p:nvGraphicFramePr>
        <p:xfrm>
          <a:off x="476054" y="1963701"/>
          <a:ext cx="8221981" cy="41088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885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6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3Vs </a:t>
            </a:r>
            <a:r>
              <a:rPr lang="en-US" altLang="ko-KR"/>
              <a:t>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Variety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최근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생활 데이터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라고 불리우며 개인이 생산해내는 데이터의 양과 종류가 증가하여 주목 받고 있음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42473" y="5550236"/>
            <a:ext cx="35420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/>
              <a:t>재인용</a:t>
            </a:r>
            <a:r>
              <a:rPr lang="en-US" altLang="ko-KR" sz="800" smtClean="0"/>
              <a:t>: </a:t>
            </a:r>
            <a:r>
              <a:rPr lang="ko-KR" altLang="en-US" sz="800" smtClean="0"/>
              <a:t>함유근</a:t>
            </a:r>
            <a:r>
              <a:rPr lang="en-US" altLang="ko-KR" sz="800" smtClean="0"/>
              <a:t>(</a:t>
            </a:r>
            <a:r>
              <a:rPr lang="ko-KR" altLang="en-US" sz="800" smtClean="0"/>
              <a:t>2015</a:t>
            </a:r>
            <a:r>
              <a:rPr lang="en-US" altLang="ko-KR" sz="800" smtClean="0"/>
              <a:t>) </a:t>
            </a:r>
            <a:r>
              <a:rPr lang="ko-KR" altLang="en-US" sz="800" smtClean="0"/>
              <a:t>, 삼성경제연구소, "이것이 빅데이터 기업이다" </a:t>
            </a:r>
            <a:endParaRPr lang="ko-KR" altLang="en-US" sz="800"/>
          </a:p>
        </p:txBody>
      </p:sp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10779"/>
              </p:ext>
            </p:extLst>
          </p:nvPr>
        </p:nvGraphicFramePr>
        <p:xfrm>
          <a:off x="471178" y="2053496"/>
          <a:ext cx="403627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개인 데이터의 종류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810784"/>
              </p:ext>
            </p:extLst>
          </p:nvPr>
        </p:nvGraphicFramePr>
        <p:xfrm>
          <a:off x="4689678" y="2053496"/>
          <a:ext cx="400835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데이터</a:t>
                      </a:r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창출과 이용에서 개인과 기업의 비중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541" b="11441"/>
          <a:stretch/>
        </p:blipFill>
        <p:spPr>
          <a:xfrm>
            <a:off x="471179" y="2358296"/>
            <a:ext cx="4036276" cy="2762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398" t="12275" r="5515" b="16628"/>
          <a:stretch/>
        </p:blipFill>
        <p:spPr>
          <a:xfrm>
            <a:off x="4700438" y="2367821"/>
            <a:ext cx="3997597" cy="27623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1" y="5174000"/>
            <a:ext cx="3248025" cy="2000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3143" y="5197812"/>
            <a:ext cx="3781425" cy="3524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63339" y="5334792"/>
            <a:ext cx="35420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/>
              <a:t>재인용</a:t>
            </a:r>
            <a:r>
              <a:rPr lang="en-US" altLang="ko-KR" sz="800" smtClean="0"/>
              <a:t>: </a:t>
            </a:r>
            <a:r>
              <a:rPr lang="ko-KR" altLang="en-US" sz="800" smtClean="0"/>
              <a:t>함유근</a:t>
            </a:r>
            <a:r>
              <a:rPr lang="en-US" altLang="ko-KR" sz="800" smtClean="0"/>
              <a:t>(</a:t>
            </a:r>
            <a:r>
              <a:rPr lang="ko-KR" altLang="en-US" sz="800" smtClean="0"/>
              <a:t>2015</a:t>
            </a:r>
            <a:r>
              <a:rPr lang="en-US" altLang="ko-KR" sz="800" smtClean="0"/>
              <a:t>) </a:t>
            </a:r>
            <a:r>
              <a:rPr lang="ko-KR" altLang="en-US" sz="800" smtClean="0"/>
              <a:t>, 삼성경제연구소, "이것이 빅데이터 기업이다" 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2995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Variety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기존에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분석하기 어려웠던 비정형 데이터의 분석 기법까지 등장하면서 분석할 수 있는 데이터의 종류도 다양해짐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1921" b="12467"/>
          <a:stretch/>
        </p:blipFill>
        <p:spPr>
          <a:xfrm>
            <a:off x="4801035" y="2358296"/>
            <a:ext cx="3897000" cy="3310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225353" y="6006260"/>
            <a:ext cx="420910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/>
              <a:t>재인용</a:t>
            </a:r>
            <a:r>
              <a:rPr lang="en-US" altLang="ko-KR" sz="800" smtClean="0"/>
              <a:t>: </a:t>
            </a:r>
            <a:r>
              <a:rPr lang="ko-KR" altLang="en-US" sz="800" smtClean="0"/>
              <a:t>함유근</a:t>
            </a:r>
            <a:r>
              <a:rPr lang="en-US" altLang="ko-KR" sz="800" smtClean="0"/>
              <a:t>(</a:t>
            </a:r>
            <a:r>
              <a:rPr lang="ko-KR" altLang="en-US" sz="800" smtClean="0"/>
              <a:t>2015</a:t>
            </a:r>
            <a:r>
              <a:rPr lang="en-US" altLang="ko-KR" sz="800" smtClean="0"/>
              <a:t>) </a:t>
            </a:r>
            <a:r>
              <a:rPr lang="ko-KR" altLang="en-US" sz="800" smtClean="0"/>
              <a:t>, 삼성경제연구소, "이것이 빅데이터 기업이다" </a:t>
            </a:r>
            <a:endParaRPr lang="ko-KR" altLang="en-US" sz="8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8" y="2363653"/>
            <a:ext cx="4168632" cy="33025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50915"/>
              </p:ext>
            </p:extLst>
          </p:nvPr>
        </p:nvGraphicFramePr>
        <p:xfrm>
          <a:off x="471178" y="2053496"/>
          <a:ext cx="4168632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8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Topic Modeling (LDA)*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060861"/>
              </p:ext>
            </p:extLst>
          </p:nvPr>
        </p:nvGraphicFramePr>
        <p:xfrm>
          <a:off x="4801035" y="2053495"/>
          <a:ext cx="3897000" cy="291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smtClean="0">
                          <a:solidFill>
                            <a:schemeClr val="bg1"/>
                          </a:solidFill>
                        </a:rPr>
                        <a:t>위상수학을 적용해 손의 형상을 표현하는 과정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5353" y="5682410"/>
            <a:ext cx="3200400" cy="3238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1178" y="5682410"/>
            <a:ext cx="4315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 smtClean="0"/>
              <a:t>* </a:t>
            </a:r>
            <a:r>
              <a:rPr lang="en-US" altLang="ko-KR" sz="800"/>
              <a:t>Blei, David M., Andrew Y. Ng, and Michael I. Jordan. "Latent dirichlet allocation." the Journal of machine Learning research 3 (2003): 993-1022.</a:t>
            </a:r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471178" y="1689800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e.g.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061381" y="3914115"/>
            <a:ext cx="5600340" cy="233985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pic>
        <p:nvPicPr>
          <p:cNvPr id="7170" name="Picture 2" descr="https://hadoop4korea.files.wordpress.com/2012/04/kb_scale_outu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02"/>
          <a:stretch/>
        </p:blipFill>
        <p:spPr bwMode="auto">
          <a:xfrm>
            <a:off x="536938" y="1578202"/>
            <a:ext cx="2714164" cy="22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Technological </a:t>
            </a:r>
            <a:r>
              <a:rPr lang="en-US" altLang="ko-KR" smtClean="0"/>
              <a:t>Singularity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0885" y="6303710"/>
            <a:ext cx="91439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 smtClean="0"/>
              <a:t>* Teodoro, George, et al. "High-throughput analysis of large microscopy image datasets on cpu-gpu cluster platforms." Parallel &amp; Distributed Processing (IPDPS), 2013 IEEE 27th International Symposium on. IEEE, 2013.</a:t>
            </a:r>
          </a:p>
          <a:p>
            <a:r>
              <a:rPr lang="en-US" altLang="ko-KR" sz="800" smtClean="0"/>
              <a:t>** Shvachko, Konstantin, et al. "The hadoop distributed file system." Mass Storage Systems and Technologies (MSST), 2010 IEEE 26th Symposium on. IEEE, 2010.</a:t>
            </a:r>
          </a:p>
          <a:p>
            <a:r>
              <a:rPr lang="en-US" altLang="ko-KR" sz="800" smtClean="0"/>
              <a:t>***</a:t>
            </a:r>
            <a:r>
              <a:rPr lang="ko-KR" altLang="en-US" sz="800" smtClean="0"/>
              <a:t>Ghemawat, Sanjay, Howard Gobioff, and Shun-Tak Leung. "The Google file system." ACM SIGOPS operating systems review. Vol. 37. No. 5. ACM, 2003.</a:t>
            </a:r>
            <a:endParaRPr lang="en-US" altLang="ko-KR" sz="800" smtClean="0"/>
          </a:p>
          <a:p>
            <a:r>
              <a:rPr lang="en-US" altLang="ko-KR" sz="800"/>
              <a:t>****Zaharia, Matei, et al. "Resilient distributed datasets: A fault-tolerant abstraction for in-memory cluster computing." Proceedings of the 9th USENIX conference on Networked Systems Design and Implementation. USENIX Association, 2012.</a:t>
            </a:r>
            <a:endParaRPr lang="en-US" altLang="ko-KR" sz="800" smtClean="0"/>
          </a:p>
        </p:txBody>
      </p:sp>
      <p:grpSp>
        <p:nvGrpSpPr>
          <p:cNvPr id="28" name="그룹 27"/>
          <p:cNvGrpSpPr/>
          <p:nvPr/>
        </p:nvGrpSpPr>
        <p:grpSpPr>
          <a:xfrm>
            <a:off x="397294" y="3995741"/>
            <a:ext cx="2646354" cy="2176605"/>
            <a:chOff x="4454283" y="3613540"/>
            <a:chExt cx="2972124" cy="2176605"/>
          </a:xfrm>
        </p:grpSpPr>
        <p:sp>
          <p:nvSpPr>
            <p:cNvPr id="14" name="직사각형 13"/>
            <p:cNvSpPr/>
            <p:nvPr/>
          </p:nvSpPr>
          <p:spPr>
            <a:xfrm>
              <a:off x="4915875" y="5513146"/>
              <a:ext cx="25105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smtClean="0"/>
                <a:t>The Google file system</a:t>
              </a:r>
              <a:r>
                <a:rPr lang="en-US" altLang="ko-KR" sz="1200" smtClean="0"/>
                <a:t>(2003)***</a:t>
              </a:r>
            </a:p>
          </p:txBody>
        </p:sp>
        <p:pic>
          <p:nvPicPr>
            <p:cNvPr id="7174" name="Picture 6" descr="http://ofirm.files.wordpress.com/2013/01/gfs_architecture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53"/>
            <a:stretch/>
          </p:blipFill>
          <p:spPr bwMode="auto">
            <a:xfrm>
              <a:off x="4454283" y="4069216"/>
              <a:ext cx="2928906" cy="1443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8152" y="3613540"/>
              <a:ext cx="1224356" cy="455647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145" y="2290546"/>
            <a:ext cx="361950" cy="3429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3312993" y="3336629"/>
            <a:ext cx="361950" cy="3429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812114" y="1737960"/>
            <a:ext cx="4109590" cy="2076658"/>
            <a:chOff x="4549436" y="645547"/>
            <a:chExt cx="4109590" cy="2076658"/>
          </a:xfrm>
        </p:grpSpPr>
        <p:grpSp>
          <p:nvGrpSpPr>
            <p:cNvPr id="26" name="그룹 25"/>
            <p:cNvGrpSpPr/>
            <p:nvPr/>
          </p:nvGrpSpPr>
          <p:grpSpPr>
            <a:xfrm>
              <a:off x="4763456" y="645547"/>
              <a:ext cx="3895570" cy="2076658"/>
              <a:chOff x="5549171" y="1492238"/>
              <a:chExt cx="3895570" cy="207665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549171" y="1492238"/>
                <a:ext cx="3895570" cy="1785838"/>
                <a:chOff x="5549171" y="1492238"/>
                <a:chExt cx="3895570" cy="1785838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49171" y="1826236"/>
                  <a:ext cx="3094086" cy="1451840"/>
                </a:xfrm>
                <a:prstGeom prst="rect">
                  <a:avLst/>
                </a:prstGeom>
              </p:spPr>
            </p:pic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3780" y="1492238"/>
                  <a:ext cx="1330961" cy="7108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2" name="직사각형 21"/>
              <p:cNvSpPr/>
              <p:nvPr/>
            </p:nvSpPr>
            <p:spPr>
              <a:xfrm>
                <a:off x="6174992" y="3261119"/>
                <a:ext cx="218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smtClean="0"/>
                  <a:t>CPU-GPU clustering(2013)*</a:t>
                </a:r>
                <a:endParaRPr lang="ko-KR" altLang="en-US" sz="140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4549436" y="741282"/>
              <a:ext cx="7797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smtClean="0"/>
                <a:t>Velocity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210223" y="3595909"/>
            <a:ext cx="5483653" cy="2677407"/>
            <a:chOff x="4074182" y="2011646"/>
            <a:chExt cx="5483653" cy="2677407"/>
          </a:xfrm>
        </p:grpSpPr>
        <p:pic>
          <p:nvPicPr>
            <p:cNvPr id="7185" name="Picture 17" descr="https://hadoop.apache.org/docs/r1.2.1/images/hdfsarchitecture.gif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93"/>
            <a:stretch/>
          </p:blipFill>
          <p:spPr bwMode="auto">
            <a:xfrm>
              <a:off x="4397158" y="2819257"/>
              <a:ext cx="2587281" cy="1596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1" name="Picture 13" descr="http://rangken.github.io/assets/images/apache.jpe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4" b="20446"/>
            <a:stretch/>
          </p:blipFill>
          <p:spPr bwMode="auto">
            <a:xfrm>
              <a:off x="8548687" y="2011646"/>
              <a:ext cx="1009148" cy="589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4182" y="2446192"/>
              <a:ext cx="1425761" cy="369402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4108726" y="4412054"/>
              <a:ext cx="29068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smtClean="0"/>
                <a:t>The hadoop distributed file system(2010)**</a:t>
              </a:r>
              <a:endParaRPr lang="ko-KR" altLang="en-US" sz="1200"/>
            </a:p>
          </p:txBody>
        </p:sp>
        <p:pic>
          <p:nvPicPr>
            <p:cNvPr id="7183" name="Picture 15" descr="http://www.zdnet.com/i/story/60/05/008618/yahoo-logo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0" b="29625"/>
            <a:stretch/>
          </p:blipFill>
          <p:spPr bwMode="auto">
            <a:xfrm>
              <a:off x="5551392" y="2496653"/>
              <a:ext cx="990185" cy="31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4695899" y="2064368"/>
              <a:ext cx="7550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smtClean="0"/>
                <a:t>Volume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009541" y="5721633"/>
            <a:ext cx="1264449" cy="342900"/>
            <a:chOff x="3686212" y="5758377"/>
            <a:chExt cx="1264449" cy="34290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10400" y="5758377"/>
              <a:ext cx="361950" cy="3429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3686212" y="5765051"/>
              <a:ext cx="12644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Copy        Paste</a:t>
              </a: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71895" y="1170825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Big Data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다룰 수 있는 시스템이 오픈소스로 공개되고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GPGPU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기술이 도입되어 연산속도가 비약적으로 향상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1895" y="1759968"/>
            <a:ext cx="8221981" cy="45369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3788" y="4373630"/>
            <a:ext cx="2215900" cy="1576163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5574915" y="5698823"/>
            <a:ext cx="1234633" cy="342900"/>
            <a:chOff x="3686212" y="5758377"/>
            <a:chExt cx="1234633" cy="34290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10400" y="5758377"/>
              <a:ext cx="361950" cy="342900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3686212" y="5765051"/>
              <a:ext cx="12346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HDD         RAM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6069028" y="5988768"/>
            <a:ext cx="270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/>
              <a:t>Resilient distributed datasets(2013</a:t>
            </a:r>
            <a:r>
              <a:rPr lang="en-US" altLang="ko-KR" sz="1200" smtClean="0"/>
              <a:t>)****</a:t>
            </a:r>
            <a:endParaRPr lang="ko-KR" altLang="en-US" sz="1200"/>
          </a:p>
        </p:txBody>
      </p:sp>
      <p:pic>
        <p:nvPicPr>
          <p:cNvPr id="1026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37" y="3885816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16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/>
              <a:t>Volume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52635" y="1765021"/>
            <a:ext cx="1656184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GFS master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8299" y="1765021"/>
            <a:ext cx="136815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GFS client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08419" y="4573333"/>
            <a:ext cx="129614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GFS cs1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96651" y="4573333"/>
            <a:ext cx="129614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GFS cs2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4883" y="4573333"/>
            <a:ext cx="129614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GFS cs3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6651" y="4141285"/>
            <a:ext cx="1296144" cy="43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PRIMARY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4403" y="4141285"/>
            <a:ext cx="1584176" cy="43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SECONDARY</a:t>
            </a:r>
            <a:endParaRPr lang="ko-KR" altLang="en-US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0867" y="4141285"/>
            <a:ext cx="1584176" cy="43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SECONDARY</a:t>
            </a:r>
            <a:endParaRPr lang="ko-KR" altLang="en-US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696451" y="1907449"/>
            <a:ext cx="1584176" cy="158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696451" y="2051465"/>
            <a:ext cx="1584176" cy="1588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굽은 화살표 14"/>
          <p:cNvSpPr/>
          <p:nvPr/>
        </p:nvSpPr>
        <p:spPr>
          <a:xfrm flipV="1">
            <a:off x="1616331" y="2269077"/>
            <a:ext cx="792088" cy="2664296"/>
          </a:xfrm>
          <a:prstGeom prst="bentArrow">
            <a:avLst>
              <a:gd name="adj1" fmla="val 7481"/>
              <a:gd name="adj2" fmla="val 14364"/>
              <a:gd name="adj3" fmla="val 10985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rot="16200000" flipH="1">
            <a:off x="2552435" y="2413093"/>
            <a:ext cx="2088232" cy="1656184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704563" y="4717349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792795" y="4717349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704563" y="5003793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792795" y="5003793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16200000" flipH="1">
            <a:off x="2408419" y="2557109"/>
            <a:ext cx="2160240" cy="1728192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61138" y="3295892"/>
            <a:ext cx="2952328" cy="6480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lease mechanism :</a:t>
            </a: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Primary chunkserver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write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되는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chunk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Serialization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제어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3704563" y="4789357"/>
            <a:ext cx="79208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5792795" y="4789357"/>
            <a:ext cx="79208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08419" y="5293413"/>
            <a:ext cx="1224136" cy="2880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96651" y="5293413"/>
            <a:ext cx="1224136" cy="2880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84883" y="5293413"/>
            <a:ext cx="1224136" cy="2880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08419" y="6013493"/>
            <a:ext cx="1224136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chunk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96651" y="6013493"/>
            <a:ext cx="1224136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chunk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84883" y="6013493"/>
            <a:ext cx="1224136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chunk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H="1">
            <a:off x="1184283" y="3349197"/>
            <a:ext cx="2232248" cy="216024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912475" y="2269077"/>
            <a:ext cx="3672408" cy="2304256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rot="16200000" flipH="1">
            <a:off x="2372415" y="2449097"/>
            <a:ext cx="2232248" cy="2016224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408419" y="5293413"/>
            <a:ext cx="1152128" cy="36004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96651" y="5293413"/>
            <a:ext cx="1152128" cy="36004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84883" y="5293413"/>
            <a:ext cx="1152128" cy="36004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4243" y="5293413"/>
            <a:ext cx="1224136" cy="504056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LRU buffer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4243" y="5941485"/>
            <a:ext cx="1152128" cy="43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902396"/>
              </p:ext>
            </p:extLst>
          </p:nvPr>
        </p:nvGraphicFramePr>
        <p:xfrm>
          <a:off x="6440867" y="2268685"/>
          <a:ext cx="1656184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chunkserver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lease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cs1</a:t>
                      </a:r>
                      <a:r>
                        <a:rPr lang="en-US" altLang="ko-KR" sz="700" baseline="0" dirty="0" smtClean="0"/>
                        <a:t> (192.168.1.10)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SECONDARY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cs2 (192.168.1.13)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</a:rPr>
                        <a:t>PRIMARY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cs3</a:t>
                      </a:r>
                      <a:r>
                        <a:rPr lang="en-US" altLang="ko-KR" sz="700" baseline="0" dirty="0" smtClean="0"/>
                        <a:t> (192.168.1.25)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SECONDARY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768459" y="1560697"/>
            <a:ext cx="1656184" cy="36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client write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68859" y="1539799"/>
            <a:ext cx="2088232" cy="720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write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응답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chunkserver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lease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28499" y="5725461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16731" y="5725461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13347" y="5725461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72515" y="5805853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60747" y="5805853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57363" y="5805853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32555" y="2989157"/>
            <a:ext cx="1152128" cy="43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write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12475" y="3277189"/>
            <a:ext cx="1152128" cy="43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ok!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0887" y="6444997"/>
            <a:ext cx="771366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 smtClean="0"/>
              <a:t>*</a:t>
            </a:r>
            <a:r>
              <a:rPr lang="ko-KR" altLang="en-US" sz="800" smtClean="0"/>
              <a:t>Ghemawat, Sanjay, Howard Gobioff, and Shun-Tak Leung. "The Google file system." ACM SIGOPS operating systems review. Vol. 37. No. 5. ACM, 2003.</a:t>
            </a:r>
            <a:endParaRPr lang="en-US" altLang="ko-KR" sz="800" smtClean="0"/>
          </a:p>
        </p:txBody>
      </p:sp>
      <p:graphicFrame>
        <p:nvGraphicFramePr>
          <p:cNvPr id="5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728994"/>
              </p:ext>
            </p:extLst>
          </p:nvPr>
        </p:nvGraphicFramePr>
        <p:xfrm>
          <a:off x="379385" y="1158962"/>
          <a:ext cx="8385230" cy="52145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50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Google File System :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여러대의 저사양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PC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를 하나의 슈퍼 컴퓨터 처럼 사용하는 분산컴퓨팅 기술의 근간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06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650" y="680651"/>
            <a:ext cx="1234867" cy="45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1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0.09953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0017 0.09977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2.77778E-7 0.09977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5" grpId="0" animBg="1"/>
      <p:bldP spid="15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/>
      <p:bldP spid="38" grpId="0"/>
      <p:bldP spid="41" grpId="0"/>
      <p:bldP spid="42" grpId="0"/>
      <p:bldP spid="42" grpId="1"/>
      <p:bldP spid="42" grpId="2"/>
      <p:bldP spid="43" grpId="0"/>
      <p:bldP spid="43" grpId="1"/>
      <p:bldP spid="43" grpId="2"/>
      <p:bldP spid="44" grpId="0"/>
      <p:bldP spid="44" grpId="1"/>
      <p:bldP spid="44" grpId="2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/>
              <a:t>Volume 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10887" y="6444997"/>
            <a:ext cx="771366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 smtClean="0"/>
              <a:t>*</a:t>
            </a:r>
            <a:r>
              <a:rPr lang="ko-KR" altLang="en-US" sz="800"/>
              <a:t>정재화</a:t>
            </a:r>
            <a:r>
              <a:rPr lang="en-US" altLang="ko-KR" sz="800"/>
              <a:t>. "</a:t>
            </a:r>
            <a:r>
              <a:rPr lang="ko-KR" altLang="en-US" sz="800"/>
              <a:t>시작하세요</a:t>
            </a:r>
            <a:r>
              <a:rPr lang="en-US" altLang="ko-KR" sz="800"/>
              <a:t>! </a:t>
            </a:r>
            <a:r>
              <a:rPr lang="ko-KR" altLang="en-US" sz="800"/>
              <a:t>하둡 프로그래밍 기초부터 실무까지 하둡의 모든 것</a:t>
            </a:r>
            <a:r>
              <a:rPr lang="en-US" altLang="ko-KR" sz="800"/>
              <a:t>." (2012).</a:t>
            </a:r>
            <a:endParaRPr lang="en-US" altLang="ko-KR" sz="800" smtClean="0"/>
          </a:p>
        </p:txBody>
      </p:sp>
      <p:sp>
        <p:nvSpPr>
          <p:cNvPr id="52" name="직사각형 51"/>
          <p:cNvSpPr/>
          <p:nvPr/>
        </p:nvSpPr>
        <p:spPr>
          <a:xfrm>
            <a:off x="471895" y="1170825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야후와 아파치 재단이 구글의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GFS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참조하여 만들어 오픈소스화 한 것이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Hadoop Distributed File System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20" y="2421971"/>
            <a:ext cx="4008357" cy="2648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rcRect r="3956"/>
          <a:stretch/>
        </p:blipFill>
        <p:spPr>
          <a:xfrm>
            <a:off x="4674761" y="5089243"/>
            <a:ext cx="4019115" cy="106883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rcRect b="48006"/>
          <a:stretch/>
        </p:blipFill>
        <p:spPr>
          <a:xfrm>
            <a:off x="467020" y="2421972"/>
            <a:ext cx="4020518" cy="2648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rcRect r="-750" b="62476"/>
          <a:stretch/>
        </p:blipFill>
        <p:spPr>
          <a:xfrm>
            <a:off x="467019" y="5089243"/>
            <a:ext cx="4036277" cy="1087766"/>
          </a:xfrm>
          <a:prstGeom prst="rect">
            <a:avLst/>
          </a:prstGeom>
        </p:spPr>
      </p:pic>
      <p:graphicFrame>
        <p:nvGraphicFramePr>
          <p:cNvPr id="5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32085"/>
              </p:ext>
            </p:extLst>
          </p:nvPr>
        </p:nvGraphicFramePr>
        <p:xfrm>
          <a:off x="467020" y="2121315"/>
          <a:ext cx="403627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구축된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Hadoop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에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분석 예제 코드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327624"/>
              </p:ext>
            </p:extLst>
          </p:nvPr>
        </p:nvGraphicFramePr>
        <p:xfrm>
          <a:off x="4685520" y="2121315"/>
          <a:ext cx="400835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Hadoop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활용 분석 예시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(US Air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항공기 지연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)*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71895" y="169731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일반 사기업도 상용목적으로 이용할 수 있어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빅데이터 분석 보급에 기여함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680817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9" y="728848"/>
            <a:ext cx="1425761" cy="369402"/>
          </a:xfrm>
          <a:prstGeom prst="rect">
            <a:avLst/>
          </a:prstGeom>
        </p:spPr>
      </p:pic>
      <p:pic>
        <p:nvPicPr>
          <p:cNvPr id="15" name="Picture 15" descr="http://www.zdnet.com/i/story/60/05/008618/yahoo-logo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70" b="29625"/>
          <a:stretch/>
        </p:blipFill>
        <p:spPr bwMode="auto">
          <a:xfrm>
            <a:off x="6969480" y="789207"/>
            <a:ext cx="990185" cy="31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4556" y="5202907"/>
            <a:ext cx="1309029" cy="16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136412" y="2282093"/>
            <a:ext cx="6963981" cy="4067606"/>
            <a:chOff x="1633403" y="1692444"/>
            <a:chExt cx="5997484" cy="35030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5983" b="15202"/>
            <a:stretch/>
          </p:blipFill>
          <p:spPr>
            <a:xfrm>
              <a:off x="1633403" y="1692444"/>
              <a:ext cx="5997484" cy="3080012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2672005" y="4772456"/>
              <a:ext cx="4257675" cy="423071"/>
              <a:chOff x="4734049" y="4123644"/>
              <a:chExt cx="4257675" cy="42307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49" y="4123644"/>
                <a:ext cx="4257675" cy="200025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5050415" y="4315883"/>
                <a:ext cx="362494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900" smtClean="0"/>
                  <a:t>재인용</a:t>
                </a:r>
                <a:r>
                  <a:rPr lang="en-US" altLang="ko-KR" sz="900" smtClean="0"/>
                  <a:t>: </a:t>
                </a:r>
                <a:r>
                  <a:rPr lang="ko-KR" altLang="en-US" sz="900" smtClean="0"/>
                  <a:t>함유근</a:t>
                </a:r>
                <a:r>
                  <a:rPr lang="en-US" altLang="ko-KR" sz="900" smtClean="0"/>
                  <a:t>(</a:t>
                </a:r>
                <a:r>
                  <a:rPr lang="ko-KR" altLang="en-US" sz="900" smtClean="0"/>
                  <a:t>2015</a:t>
                </a:r>
                <a:r>
                  <a:rPr lang="en-US" altLang="ko-KR" sz="900" smtClean="0"/>
                  <a:t>) </a:t>
                </a:r>
                <a:r>
                  <a:rPr lang="ko-KR" altLang="en-US" sz="900" smtClean="0"/>
                  <a:t>, 삼성경제연구소, "이것이 빅데이터 기업이다" </a:t>
                </a:r>
                <a:endParaRPr lang="ko-KR" altLang="en-US" sz="900"/>
              </a:p>
            </p:txBody>
          </p:sp>
        </p:grpSp>
      </p:grpSp>
      <p:sp>
        <p:nvSpPr>
          <p:cNvPr id="13" name="부제목 2"/>
          <p:cNvSpPr txBox="1">
            <a:spLocks/>
          </p:cNvSpPr>
          <p:nvPr/>
        </p:nvSpPr>
        <p:spPr>
          <a:xfrm>
            <a:off x="323851" y="769533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Volume </a:t>
            </a:r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471895" y="1170825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e.g.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루미나의 하이브리드형 모델의 데이터 요소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하둡 도입 이후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분석 시간이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일에서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시간으로 단축되었고 데이터 활용 규모도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2TB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15TB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로 증가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22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63317"/>
              </p:ext>
            </p:extLst>
          </p:nvPr>
        </p:nvGraphicFramePr>
        <p:xfrm>
          <a:off x="471895" y="3015356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Performance Comparison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6238"/>
              </p:ext>
            </p:extLst>
          </p:nvPr>
        </p:nvGraphicFramePr>
        <p:xfrm>
          <a:off x="4685519" y="3011624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Job</a:t>
                      </a:r>
                      <a:r>
                        <a:rPr lang="en-US" altLang="ko-KR" sz="1400" b="1" baseline="0" smtClean="0">
                          <a:solidFill>
                            <a:schemeClr val="bg1"/>
                          </a:solidFill>
                        </a:rPr>
                        <a:t> Scheduling of Spark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Volume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는 기존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에서 발생한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I/O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속도 저하를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Imutable In-memory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활용하여 획기적인 속도 향상을 구현함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85" y="6438124"/>
            <a:ext cx="7617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/>
              <a:t>*Zaharia, Matei, et al. "Spark: Cluster Computing with Working Sets." HotCloud 10 (2010): 10-10</a:t>
            </a:r>
            <a:r>
              <a:rPr lang="en-US" altLang="ko-KR" sz="800" smtClean="0"/>
              <a:t>.</a:t>
            </a:r>
            <a:endParaRPr lang="en-US" altLang="ko-KR" sz="800"/>
          </a:p>
          <a:p>
            <a:r>
              <a:rPr lang="en-US" altLang="ko-KR" sz="800" smtClean="0"/>
              <a:t>**</a:t>
            </a:r>
            <a:r>
              <a:rPr lang="en-US" altLang="ko-KR" sz="800"/>
              <a:t>Zaharia, Matei, et al. "Resilient distributed datasets: A fault-tolerant abstraction for in-memory cluster computing." Proceedings of the 9th USENIX conference on Networked Systems Design and Implementation. USENIX Association, 2012.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Data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Append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가 가능한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와 달리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Read Only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이기 때문에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를 개선한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In-memory HDFS(HadoopBinMem)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에 비해서도 뛰어난 성능을 발휘함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RAM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을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ROM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처럼 활용</a:t>
            </a:r>
            <a:endParaRPr lang="en-US" altLang="ko-KR" sz="1600" b="1" spc="-5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778908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44" y="738587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140200" y="3582184"/>
            <a:ext cx="121885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spc="-50" smtClean="0">
                <a:latin typeface="나눔고딕" pitchFamily="50" charset="-127"/>
                <a:ea typeface="나눔고딕" pitchFamily="50" charset="-127"/>
              </a:rPr>
              <a:t>IO Intensive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741473" y="3582184"/>
            <a:ext cx="121885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spc="-50" smtClean="0">
                <a:latin typeface="나눔고딕" pitchFamily="50" charset="-127"/>
                <a:ea typeface="나눔고딕" pitchFamily="50" charset="-127"/>
              </a:rPr>
              <a:t>CPU Intensive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015006" y="6222680"/>
            <a:ext cx="14985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주</a:t>
            </a:r>
            <a:r>
              <a:rPr lang="en-US" altLang="ko-KR" sz="800" smtClean="0"/>
              <a:t>: </a:t>
            </a:r>
            <a:r>
              <a:rPr lang="ko-KR" altLang="en-US" sz="800" smtClean="0"/>
              <a:t>연산시간이 짧을수록 빠름</a:t>
            </a:r>
            <a:endParaRPr lang="en-US" altLang="ko-KR" sz="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" y="3856402"/>
            <a:ext cx="3733347" cy="20937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409" y="3438864"/>
            <a:ext cx="3961002" cy="27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007348"/>
              </p:ext>
            </p:extLst>
          </p:nvPr>
        </p:nvGraphicFramePr>
        <p:xfrm>
          <a:off x="524385" y="3003647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Hadoop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시스템 구성 예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743019"/>
              </p:ext>
            </p:extLst>
          </p:nvPr>
        </p:nvGraphicFramePr>
        <p:xfrm>
          <a:off x="4738009" y="2999915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Spark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시스템 구성 예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Volume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는 기존의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 비해 시스템 구성이 간결하고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Interface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가 뛰어나 리소스 도입비용 측면에서 강점을 지님 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85" y="6438124"/>
            <a:ext cx="76176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smtClean="0"/>
              <a:t>*</a:t>
            </a:r>
            <a:r>
              <a:rPr lang="ko-KR" altLang="en-US" sz="800"/>
              <a:t>김상우</a:t>
            </a:r>
            <a:r>
              <a:rPr lang="en-US" altLang="ko-KR" sz="800"/>
              <a:t>(2015), "VCNC</a:t>
            </a:r>
            <a:r>
              <a:rPr lang="ko-KR" altLang="en-US" sz="800"/>
              <a:t>가 </a:t>
            </a:r>
            <a:r>
              <a:rPr lang="en-US" altLang="ko-KR" sz="800"/>
              <a:t>Hadoop</a:t>
            </a:r>
            <a:r>
              <a:rPr lang="ko-KR" altLang="en-US" sz="800"/>
              <a:t>대신 </a:t>
            </a:r>
            <a:r>
              <a:rPr lang="en-US" altLang="ko-KR" sz="800"/>
              <a:t>Spark</a:t>
            </a:r>
            <a:r>
              <a:rPr lang="ko-KR" altLang="en-US" sz="800"/>
              <a:t>를 선택한 이유</a:t>
            </a:r>
            <a:r>
              <a:rPr lang="en-US" altLang="ko-KR" sz="800"/>
              <a:t>", </a:t>
            </a:r>
            <a:r>
              <a:rPr lang="en-US" altLang="ko-KR" sz="800">
                <a:hlinkClick r:id="rId2"/>
              </a:rPr>
              <a:t>http://engineering.vcnc.co.kr/2015/05/data-analysis-with-spark</a:t>
            </a:r>
            <a:r>
              <a:rPr lang="en-US" altLang="ko-KR" sz="800" smtClean="0">
                <a:hlinkClick r:id="rId2"/>
              </a:rPr>
              <a:t>/</a:t>
            </a:r>
            <a:r>
              <a:rPr lang="en-US" altLang="ko-KR" sz="800" smtClean="0"/>
              <a:t> </a:t>
            </a:r>
            <a:endParaRPr lang="en-US" altLang="ko-KR" sz="800"/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Scala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기반이지만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Java, Python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등에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SDK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를 제공하여 기존의 개발자의 학습 비용을 낮춤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Hadoop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은 이를 둘러싼 생태계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(Hive, Tajo, Hbase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등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를 배워야 하지만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만으로도 많은걸 할 수 있음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SSD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와 마찬가지로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RAM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의 전반적인 가격 하락</a:t>
            </a:r>
            <a:endParaRPr lang="en-US" altLang="ko-KR" sz="1600" b="1" spc="-5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778908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44" y="738587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engineering.vcnc.co.kr/images/2015/05/data-analysis-system-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9" y="3435804"/>
            <a:ext cx="3871899" cy="26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engineering.vcnc.co.kr/images/2015/05/data-analysis-system-n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36" y="3465419"/>
            <a:ext cx="3773304" cy="26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engineering.vcnc.co.kr/images/2014/01/between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9" y="3379267"/>
            <a:ext cx="389276" cy="3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71895" y="3729620"/>
            <a:ext cx="5513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smtClean="0"/>
              <a:t>Between</a:t>
            </a:r>
            <a:endParaRPr lang="en-US" altLang="ko-KR" sz="800"/>
          </a:p>
        </p:txBody>
      </p:sp>
      <p:pic>
        <p:nvPicPr>
          <p:cNvPr id="36" name="Picture 6" descr="http://engineering.vcnc.co.kr/images/2014/01/between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210" y="3382191"/>
            <a:ext cx="389276" cy="3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4691736" y="3732544"/>
            <a:ext cx="5513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smtClean="0"/>
              <a:t>Between</a:t>
            </a:r>
            <a:endParaRPr lang="en-US" altLang="ko-KR" sz="800"/>
          </a:p>
        </p:txBody>
      </p:sp>
    </p:spTree>
    <p:extLst>
      <p:ext uri="{BB962C8B-B14F-4D97-AF65-F5344CB8AC3E}">
        <p14:creationId xmlns:p14="http://schemas.microsoft.com/office/powerpoint/2010/main" val="280221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2734614"/>
            <a:ext cx="8406000" cy="700072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Definition of </a:t>
            </a:r>
            <a:r>
              <a:rPr lang="en-US" altLang="ko-KR" sz="4000" b="1" spc="-250" dirty="0" err="1" smtClean="0"/>
              <a:t>Bigdata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4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/>
          </p:nvPr>
        </p:nvGraphicFramePr>
        <p:xfrm>
          <a:off x="476054" y="1845336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Databases and CAP Theorem*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Volume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CAP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이론에서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AP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 해당하는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Cassandra DB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와 주로 사용되어 현재 빅데이터 분석의 메인스트림으로 자리잡음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675" y="6458762"/>
            <a:ext cx="761009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/>
              <a:t>*Flux7 </a:t>
            </a:r>
            <a:r>
              <a:rPr lang="en-US" altLang="ko-KR" sz="800" smtClean="0"/>
              <a:t>Labs(2014), ”CAP </a:t>
            </a:r>
            <a:r>
              <a:rPr lang="en-US" altLang="ko-KR" sz="800"/>
              <a:t>Theorem: Its importance in distributed systems” </a:t>
            </a:r>
            <a:r>
              <a:rPr lang="en-US" altLang="ko-KR" sz="800">
                <a:hlinkClick r:id="rId2"/>
              </a:rPr>
              <a:t>http://</a:t>
            </a:r>
            <a:r>
              <a:rPr lang="en-US" altLang="ko-KR" sz="800" smtClean="0">
                <a:hlinkClick r:id="rId2"/>
              </a:rPr>
              <a:t>blog.flux7.com/blogs/nosql/cap-theorem-why-does-it-matter</a:t>
            </a:r>
            <a:r>
              <a:rPr lang="en-US" altLang="ko-KR" sz="800" smtClean="0"/>
              <a:t> </a:t>
            </a:r>
          </a:p>
          <a:p>
            <a:r>
              <a:rPr lang="en-US" altLang="ko-KR" sz="800"/>
              <a:t>**Google Trend </a:t>
            </a:r>
            <a:r>
              <a:rPr lang="en-US" altLang="ko-KR" sz="800">
                <a:hlinkClick r:id="rId3"/>
              </a:rPr>
              <a:t>https://</a:t>
            </a:r>
            <a:r>
              <a:rPr lang="en-US" altLang="ko-KR" sz="800" smtClean="0">
                <a:hlinkClick r:id="rId3"/>
              </a:rPr>
              <a:t>www.google.com/trends/explore#q=apache%20hadoop%2C%20apache%20spark&amp;cmpt=q&amp;tz=Etc%2FGMT-9</a:t>
            </a:r>
            <a:r>
              <a:rPr lang="en-US" altLang="ko-KR" sz="800" smtClean="0"/>
              <a:t> </a:t>
            </a:r>
          </a:p>
          <a:p>
            <a:r>
              <a:rPr lang="en-US" altLang="ko-KR" sz="800" smtClean="0"/>
              <a:t>***</a:t>
            </a:r>
            <a:r>
              <a:rPr lang="ko-KR" altLang="en-US" sz="800" smtClean="0"/>
              <a:t>이지현</a:t>
            </a:r>
            <a:r>
              <a:rPr lang="en-US" altLang="ko-KR" sz="800" smtClean="0"/>
              <a:t>(2016.4.14), </a:t>
            </a:r>
            <a:r>
              <a:rPr lang="ko-KR" altLang="en-US" sz="800" smtClean="0"/>
              <a:t>블로터</a:t>
            </a:r>
            <a:r>
              <a:rPr lang="en-US" altLang="ko-KR" sz="800" smtClean="0"/>
              <a:t>, “</a:t>
            </a:r>
            <a:r>
              <a:rPr lang="ko-KR" altLang="en-US" sz="800"/>
              <a:t>하둡의 아버지가 생각하는 빅데이터의 미래는</a:t>
            </a:r>
            <a:r>
              <a:rPr lang="en-US" altLang="ko-KR" sz="800" smtClean="0"/>
              <a:t>?”  </a:t>
            </a:r>
            <a:r>
              <a:rPr lang="en-US" altLang="ko-KR" sz="800" smtClean="0">
                <a:hlinkClick r:id="rId4"/>
              </a:rPr>
              <a:t>http</a:t>
            </a:r>
            <a:r>
              <a:rPr lang="en-US" altLang="ko-KR" sz="800">
                <a:hlinkClick r:id="rId4"/>
              </a:rPr>
              <a:t>://</a:t>
            </a:r>
            <a:r>
              <a:rPr lang="en-US" altLang="ko-KR" sz="800" smtClean="0">
                <a:hlinkClick r:id="rId4"/>
              </a:rPr>
              <a:t>www.bloter.net/archives/254449</a:t>
            </a:r>
            <a:r>
              <a:rPr lang="en-US" altLang="ko-KR" sz="800" smtClean="0"/>
              <a:t>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61009" y="5080266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Consistency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일관성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모든 사용자는 항상 동시에 같은 데이터를 조회한다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Availability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가용성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모든 사용자는 항상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read/write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할 수 있으며 몇몇 노드 장애시에도 다른 노드들의 작동을 보장한다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Partition Tolerance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파티션 내용성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물리적으로 분산된 네트워크상에서 메시지 손실로 인한 부분적 결함이 있어도 자동복구되어 정상적으로 동작한다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sz="1600" b="1" spc="-5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778908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44" y="738587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" y="2238395"/>
            <a:ext cx="3907544" cy="2729140"/>
          </a:xfrm>
          <a:prstGeom prst="rect">
            <a:avLst/>
          </a:prstGeom>
        </p:spPr>
      </p:pic>
      <p:pic>
        <p:nvPicPr>
          <p:cNvPr id="3074" name="Picture 2" descr="http://linux.systemv.pe.kr/wp-content/uploads/2015/01/2000px-Cassandra_logo.svg_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974" y="2712074"/>
            <a:ext cx="656944" cy="4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base.apache.org/images/hbase_logo_with_orca_lar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56" y="4066715"/>
            <a:ext cx="1372012" cy="3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oracleteamusa-images.s3.amazonaws.com/original/m348_oracl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50" y="2775040"/>
            <a:ext cx="1076806" cy="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66439"/>
              </p:ext>
            </p:extLst>
          </p:nvPr>
        </p:nvGraphicFramePr>
        <p:xfrm>
          <a:off x="4665613" y="1845336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하둡은 이미 레거시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Spark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가 대체할 것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***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clrChange>
              <a:clrFrom>
                <a:srgbClr val="EDECEC"/>
              </a:clrFrom>
              <a:clrTo>
                <a:srgbClr val="ED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4160" y="2483599"/>
            <a:ext cx="3929747" cy="25284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5613" y="2179874"/>
            <a:ext cx="1057933" cy="2662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5773" y="2193324"/>
            <a:ext cx="1006681" cy="131047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4"/>
          <a:srcRect l="46690" t="9304" r="4181" b="7142"/>
          <a:stretch/>
        </p:blipFill>
        <p:spPr>
          <a:xfrm>
            <a:off x="6604362" y="2179874"/>
            <a:ext cx="1041411" cy="132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20401"/>
              </p:ext>
            </p:extLst>
          </p:nvPr>
        </p:nvGraphicFramePr>
        <p:xfrm>
          <a:off x="476054" y="1894776"/>
          <a:ext cx="4008357" cy="34410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464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Brain Scan</a:t>
                      </a:r>
                      <a:r>
                        <a:rPr lang="en-US" sz="1400" b="1" baseline="0" smtClean="0">
                          <a:solidFill>
                            <a:schemeClr val="bg1"/>
                          </a:solidFill>
                        </a:rPr>
                        <a:t> &amp; Cancer Analysis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627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070447"/>
              </p:ext>
            </p:extLst>
          </p:nvPr>
        </p:nvGraphicFramePr>
        <p:xfrm>
          <a:off x="4689678" y="1891044"/>
          <a:ext cx="4008357" cy="344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8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CPU-GPU clustering(2013)*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628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뇌 스캐너가 정밀하게 발달하면서 암진단을 위한 분석 시스템의 필요에 의해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GPGPU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개념이 처음으로 등장함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4489" y="5403653"/>
            <a:ext cx="7925661" cy="92333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With a state-of-the-art </a:t>
            </a:r>
            <a:r>
              <a:rPr lang="en-US" altLang="ko-KR" dirty="0" smtClean="0"/>
              <a:t>scanner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1.8TB </a:t>
            </a:r>
            <a:r>
              <a:rPr lang="en-US" altLang="ko-KR" dirty="0"/>
              <a:t>uncompressed</a:t>
            </a:r>
          </a:p>
          <a:p>
            <a:r>
              <a:rPr lang="en-US" altLang="ko-KR" dirty="0"/>
              <a:t>4Kx4K-pixel </a:t>
            </a:r>
            <a:r>
              <a:rPr lang="en-US" altLang="ko-KR"/>
              <a:t>image </a:t>
            </a:r>
            <a:r>
              <a:rPr lang="en-US" altLang="ko-KR" smtClean="0"/>
              <a:t>tiles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mtClean="0"/>
              <a:t>Purpose</a:t>
            </a:r>
            <a:endParaRPr lang="en-US" altLang="ko-KR"/>
          </a:p>
          <a:p>
            <a:r>
              <a:rPr lang="en-US" altLang="ko-KR"/>
              <a:t>High-throughput Analysis of Large </a:t>
            </a:r>
          </a:p>
          <a:p>
            <a:r>
              <a:rPr lang="en-US" altLang="ko-KR"/>
              <a:t>Microscopy Image Datasets 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894489" y="2563763"/>
            <a:ext cx="3106272" cy="2338718"/>
            <a:chOff x="704760" y="2200556"/>
            <a:chExt cx="3106272" cy="2338718"/>
          </a:xfrm>
        </p:grpSpPr>
        <p:pic>
          <p:nvPicPr>
            <p:cNvPr id="12" name="내용 개체 틀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4760" y="2563763"/>
              <a:ext cx="2067993" cy="1604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3758" y="3812860"/>
              <a:ext cx="597274" cy="726414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>
              <a:stCxn id="12" idx="3"/>
              <a:endCxn id="14" idx="1"/>
            </p:cNvCxnSpPr>
            <p:nvPr/>
          </p:nvCxnSpPr>
          <p:spPr>
            <a:xfrm>
              <a:off x="2772753" y="3366144"/>
              <a:ext cx="441005" cy="809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3758" y="3008446"/>
              <a:ext cx="597274" cy="726414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>
              <a:stCxn id="12" idx="3"/>
              <a:endCxn id="25" idx="1"/>
            </p:cNvCxnSpPr>
            <p:nvPr/>
          </p:nvCxnSpPr>
          <p:spPr>
            <a:xfrm>
              <a:off x="2772753" y="3366144"/>
              <a:ext cx="441005" cy="55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3758" y="2200556"/>
              <a:ext cx="597274" cy="726414"/>
            </a:xfrm>
            <a:prstGeom prst="rect">
              <a:avLst/>
            </a:prstGeom>
          </p:spPr>
        </p:pic>
        <p:cxnSp>
          <p:nvCxnSpPr>
            <p:cNvPr id="30" name="직선 화살표 연결선 29"/>
            <p:cNvCxnSpPr>
              <a:stCxn id="12" idx="3"/>
              <a:endCxn id="29" idx="1"/>
            </p:cNvCxnSpPr>
            <p:nvPr/>
          </p:nvCxnSpPr>
          <p:spPr>
            <a:xfrm flipV="1">
              <a:off x="2772753" y="2563763"/>
              <a:ext cx="441005" cy="8023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888" y="6444996"/>
            <a:ext cx="77023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 smtClean="0"/>
              <a:t>* Teodoro, George, et al. "High-throughput analysis of large microscopy image datasets on cpu-gpu cluster platforms." Parallel &amp; Distributed Processing (IPDPS), 2013 IEEE 27th International Symposium on. IEEE, 2013.</a:t>
            </a:r>
          </a:p>
        </p:txBody>
      </p:sp>
      <p:pic>
        <p:nvPicPr>
          <p:cNvPr id="51" name="Picture 2" descr="http://nghenglim.github.io/images/20150711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78" y="2427861"/>
            <a:ext cx="4008357" cy="260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9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그래픽 연산에만 사용되었던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GPU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Nvidia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General Purpose GPU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로 활용 가능한 기술로 오픈소스화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6054" y="6476103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/>
              <a:t>: Nvidia </a:t>
            </a:r>
            <a:r>
              <a:rPr lang="en-US" altLang="ko-KR" sz="800">
                <a:hlinkClick r:id="rId2"/>
              </a:rPr>
              <a:t>http://www.nvidia.com</a:t>
            </a:r>
            <a:r>
              <a:rPr lang="en-US" altLang="ko-KR" sz="800" smtClean="0">
                <a:hlinkClick r:id="rId2"/>
              </a:rPr>
              <a:t>/</a:t>
            </a:r>
            <a:r>
              <a:rPr lang="en-US" altLang="ko-KR" sz="800" smtClean="0"/>
              <a:t>   </a:t>
            </a:r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330"/>
              </p:ext>
            </p:extLst>
          </p:nvPr>
        </p:nvGraphicFramePr>
        <p:xfrm>
          <a:off x="472943" y="2282567"/>
          <a:ext cx="4008357" cy="2972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CPU vs GPU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46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03773"/>
              </p:ext>
            </p:extLst>
          </p:nvPr>
        </p:nvGraphicFramePr>
        <p:xfrm>
          <a:off x="4686567" y="2278834"/>
          <a:ext cx="4008357" cy="2975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GPGPU Algorithm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082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Picture 8" descr="http://farm4.static.flickr.com/3043/2360625531_792e4f6b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0" y="2589502"/>
            <a:ext cx="4009981" cy="266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cdn.wccftech.com/wp-content/uploads/2013/02/er_photo_184846_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56" y="2591090"/>
            <a:ext cx="4013220" cy="26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Adobe, Sony, Apple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등에서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CUDA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를 공식 지원하기 시작 </a:t>
            </a:r>
            <a:endParaRPr lang="en-US" altLang="ko-KR" sz="1600" b="1" spc="-5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CPU vs GPU 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5"/>
              </a:rPr>
              <a:t>https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5"/>
              </a:rPr>
              <a:t>://youtu.be/-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5"/>
              </a:rPr>
              <a:t>P28LKWTzrI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1895" y="5328140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특정 단순 반복 연산이 많이 이루어지는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Task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에 있어 고성능을 발휘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성능 향상에 비해 투자가격이 매우 저렴한 편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2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CUDA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는 오픈소스지만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Nvidia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그래픽 카드에서만 작동하여 하나의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Ecosystem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을 형성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3434"/>
              </p:ext>
            </p:extLst>
          </p:nvPr>
        </p:nvGraphicFramePr>
        <p:xfrm>
          <a:off x="471896" y="2329553"/>
          <a:ext cx="5627715" cy="33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228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Desktop GPU Market Shares of AMD &amp;</a:t>
                      </a:r>
                      <a:r>
                        <a:rPr lang="en-US" sz="1400" b="1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Nvidia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8772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40228"/>
              </p:ext>
            </p:extLst>
          </p:nvPr>
        </p:nvGraphicFramePr>
        <p:xfrm>
          <a:off x="6270293" y="2329553"/>
          <a:ext cx="2422761" cy="33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2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836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Tesla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전기차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916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6270293" y="4221633"/>
            <a:ext cx="2423583" cy="1493920"/>
            <a:chOff x="4734136" y="4264058"/>
            <a:chExt cx="4015631" cy="2294984"/>
          </a:xfrm>
        </p:grpSpPr>
        <p:pic>
          <p:nvPicPr>
            <p:cNvPr id="20" name="Picture 10" descr="https://eengenious.com/wp-content/uploads/2015/03/DRIVEEXTERIOR-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4136" y="4264058"/>
              <a:ext cx="4015631" cy="2294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3557" y="4264058"/>
              <a:ext cx="414848" cy="469307"/>
            </a:xfrm>
            <a:prstGeom prst="rect">
              <a:avLst/>
            </a:prstGeom>
          </p:spPr>
        </p:pic>
      </p:grpSp>
      <p:pic>
        <p:nvPicPr>
          <p:cNvPr id="22" name="Picture 4" descr="http://i1.ruliweb.daumcdn.net/uf/image/U01/ruliweb/55DCC36C3E250C003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/>
          <a:stretch/>
        </p:blipFill>
        <p:spPr bwMode="auto">
          <a:xfrm>
            <a:off x="471896" y="2721495"/>
            <a:ext cx="5627715" cy="29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013522" y="2721495"/>
            <a:ext cx="1108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smtClean="0"/>
              <a:t>IEEE GPGPU Clustering</a:t>
            </a:r>
          </a:p>
          <a:p>
            <a:pPr algn="ctr"/>
            <a:r>
              <a:rPr lang="ko-KR" altLang="en-US" sz="800" b="1" smtClean="0"/>
              <a:t>논문 발표</a:t>
            </a:r>
            <a:endParaRPr lang="en-US" altLang="ko-KR" sz="800" b="1" smtClean="0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535568" y="3183160"/>
            <a:ext cx="15044" cy="212201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355281" y="5751817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smtClean="0"/>
              <a:t>Jon Peddie Research</a:t>
            </a:r>
            <a:r>
              <a:rPr lang="ko-KR" altLang="en-US" sz="800" smtClean="0"/>
              <a:t>를 토대로 수정</a:t>
            </a:r>
            <a:endParaRPr lang="en-US" altLang="ko-KR" sz="800" smtClean="0"/>
          </a:p>
        </p:txBody>
      </p:sp>
      <p:pic>
        <p:nvPicPr>
          <p:cNvPr id="33798" name="Picture 6" descr="http://product-images.www8-hp.com/digmedialib/prodimg/lowres/c042798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118" y="2644925"/>
            <a:ext cx="2198166" cy="16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706922" y="5751817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/>
              <a:t>: Nvidia </a:t>
            </a:r>
            <a:r>
              <a:rPr lang="en-US" altLang="ko-KR" sz="800">
                <a:hlinkClick r:id="rId6"/>
              </a:rPr>
              <a:t>http://www.nvidia.com</a:t>
            </a:r>
            <a:r>
              <a:rPr lang="en-US" altLang="ko-KR" sz="800" smtClean="0">
                <a:hlinkClick r:id="rId6"/>
              </a:rPr>
              <a:t>/</a:t>
            </a:r>
            <a:r>
              <a:rPr lang="en-US" altLang="ko-KR" sz="800" smtClean="0"/>
              <a:t>  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AMD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와의 그래픽 카드 싸움에서 점차적으로 우위를 점하기 시작함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40661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137519"/>
              </p:ext>
            </p:extLst>
          </p:nvPr>
        </p:nvGraphicFramePr>
        <p:xfrm>
          <a:off x="472943" y="2282566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Alpha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Go Monte Carlo tree search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039975"/>
              </p:ext>
            </p:extLst>
          </p:nvPr>
        </p:nvGraphicFramePr>
        <p:xfrm>
          <a:off x="4686567" y="2278834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tic-tac-toe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빙고 게임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Google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Alpha Go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에서도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GPGPU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기술은 실시간으로 변화하는 조건에 맞는 최적의 수를 추천하는데 활용됨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84" y="6438124"/>
            <a:ext cx="78369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smtClean="0"/>
              <a:t>*Silver</a:t>
            </a:r>
            <a:r>
              <a:rPr lang="en-US" altLang="ko-KR" sz="800"/>
              <a:t>, David, et al. "Mastering the game of Go with deep neural networks and tree search." Nature 529.7587 (2016): 484-489.</a:t>
            </a:r>
            <a:endParaRPr lang="en-US" altLang="ko-KR" sz="800" smtClean="0"/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알파고는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Value Network(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승률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Policy network(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기보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를 사용하면서 강화학습 기반의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Monte Carlo tree search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알고리즘을 활용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*</a:t>
            </a:r>
          </a:p>
        </p:txBody>
      </p:sp>
      <p:pic>
        <p:nvPicPr>
          <p:cNvPr id="1026" name="Picture 2" descr="http://1millionmonkeystyping.files.wordpress.com/2013/11/tic-tac-to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44996" y="3216957"/>
            <a:ext cx="2659549" cy="171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ilovepc.co.kr/news/photo/201602/12397_7976_20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22518"/>
          <a:stretch/>
        </p:blipFill>
        <p:spPr bwMode="auto">
          <a:xfrm>
            <a:off x="7085670" y="700328"/>
            <a:ext cx="1608206" cy="51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483" y="2604625"/>
            <a:ext cx="2199393" cy="283355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55900" y="5491874"/>
            <a:ext cx="40608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 smtClean="0"/>
              <a:t>: NATURE(2016) &amp; Deep mind(2016)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817044" y="5504589"/>
            <a:ext cx="40608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/>
              <a:t>: </a:t>
            </a:r>
            <a:r>
              <a:rPr lang="en-US" altLang="ko-KR" sz="800">
                <a:hlinkClick r:id="rId5"/>
              </a:rPr>
              <a:t>https://youtu.be/-</a:t>
            </a:r>
            <a:r>
              <a:rPr lang="en-US" altLang="ko-KR" sz="800" smtClean="0">
                <a:hlinkClick r:id="rId5"/>
              </a:rPr>
              <a:t>2edJNLHPfY?list=PLW_uvsSPlijscvFhzYwbEX3hANOWmnEY9</a:t>
            </a:r>
            <a:r>
              <a:rPr lang="en-US" altLang="ko-KR" sz="800" smtClean="0"/>
              <a:t>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61009" y="562427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40 search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threads, 1,202 CPUs and 176GPUs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사용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*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CPU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는 각 노드를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Control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하고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GPU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의 연산 결과를 활용하는데에 주로 사용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79871" y="3500843"/>
            <a:ext cx="2779916" cy="1101530"/>
          </a:xfrm>
          <a:prstGeom prst="rect">
            <a:avLst/>
          </a:prstGeom>
        </p:spPr>
      </p:pic>
      <p:pic>
        <p:nvPicPr>
          <p:cNvPr id="1034" name="Picture 10" descr="http://image.ajunews.com/content/image/2016/02/02/2016020214590026161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0" y="2636598"/>
            <a:ext cx="2845281" cy="25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7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741924"/>
              </p:ext>
            </p:extLst>
          </p:nvPr>
        </p:nvGraphicFramePr>
        <p:xfrm>
          <a:off x="434920" y="1257630"/>
          <a:ext cx="8385230" cy="48735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CUDA Co-Processing Ecosystem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579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pic>
        <p:nvPicPr>
          <p:cNvPr id="35844" name="Picture 4" descr="http://images.hardwarecanucks.com/image/skymtl/GTC/GTC-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1"/>
          <a:stretch/>
        </p:blipFill>
        <p:spPr bwMode="auto">
          <a:xfrm>
            <a:off x="434920" y="1606061"/>
            <a:ext cx="8385230" cy="45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27402" y="6497618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/>
              <a:t>: Nvidia </a:t>
            </a:r>
            <a:r>
              <a:rPr lang="en-US" altLang="ko-KR" sz="800">
                <a:hlinkClick r:id="rId3"/>
              </a:rPr>
              <a:t>http://www.nvidia.com</a:t>
            </a:r>
            <a:r>
              <a:rPr lang="en-US" altLang="ko-KR" sz="800" smtClean="0">
                <a:hlinkClick r:id="rId3"/>
              </a:rPr>
              <a:t>/</a:t>
            </a:r>
            <a:r>
              <a:rPr lang="en-US" altLang="ko-KR" sz="800" smtClean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5220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4Vs </a:t>
            </a:r>
            <a:r>
              <a:rPr lang="en-US" altLang="ko-KR"/>
              <a:t>of Big Data</a:t>
            </a:r>
            <a:endParaRPr lang="ko-KR" altLang="en-US" dirty="0"/>
          </a:p>
        </p:txBody>
      </p:sp>
      <p:pic>
        <p:nvPicPr>
          <p:cNvPr id="17410" name="Picture 2" descr="http://sentai.eu/wp-content/uploads/2015/10/4-Vs-of-big-data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 bwMode="auto">
          <a:xfrm>
            <a:off x="0" y="720762"/>
            <a:ext cx="9144000" cy="6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567182"/>
              </p:ext>
            </p:extLst>
          </p:nvPr>
        </p:nvGraphicFramePr>
        <p:xfrm>
          <a:off x="477416" y="1322424"/>
          <a:ext cx="8385230" cy="497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914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Related</a:t>
                      </a:r>
                      <a:r>
                        <a:rPr lang="en-US" sz="1400" b="1" baseline="0" smtClean="0">
                          <a:solidFill>
                            <a:schemeClr val="bg1"/>
                          </a:solidFill>
                        </a:rPr>
                        <a:t> technology with big data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80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Big Data Ecosystem </a:t>
            </a:r>
            <a:endParaRPr lang="ko-KR" altLang="en-US" dirty="0"/>
          </a:p>
        </p:txBody>
      </p:sp>
      <p:pic>
        <p:nvPicPr>
          <p:cNvPr id="8194" name="Picture 2" descr="http://cfile22.uf.tistory.com/image/2307083554800AA716CD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88" y="3095789"/>
            <a:ext cx="4764476" cy="245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772" y="6453414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smtClean="0"/>
              <a:t>* </a:t>
            </a:r>
            <a:r>
              <a:rPr lang="ko-KR" altLang="en-US" sz="900" smtClean="0"/>
              <a:t>삼성소프트웨어 멤버쉽 블로그 빅데이터 처리과정을 토대로 수정</a:t>
            </a:r>
            <a:endParaRPr lang="ko-KR" altLang="en-US" sz="900"/>
          </a:p>
        </p:txBody>
      </p:sp>
      <p:pic>
        <p:nvPicPr>
          <p:cNvPr id="9218" name="Picture 2" descr="http://m.c.lnkd.licdn.com/mpr/mpr/AAEAAQAAAAAAAAQsAAAAJGEzODc5NTk3LTJiOWItNDUxMy04MjRhLTA5NTc1ZTlmOTY1OQ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23" y="1833378"/>
            <a:ext cx="1601226" cy="141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466740" y="5480118"/>
            <a:ext cx="2950429" cy="697382"/>
            <a:chOff x="5838308" y="5647215"/>
            <a:chExt cx="2950429" cy="697382"/>
          </a:xfrm>
        </p:grpSpPr>
        <p:pic>
          <p:nvPicPr>
            <p:cNvPr id="9222" name="Picture 6" descr="https://pbs.twimg.com/profile_images/1341819032/AI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8308" y="5647215"/>
              <a:ext cx="971284" cy="697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https://namu.wiki/file/%ED%8C%8C%EC%9D%BC:%EC%95%8C%ED%8C%8C%EA%B3%A0%20%EB%A1%9C%EA%B3%A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05" b="20947"/>
            <a:stretch/>
          </p:blipFill>
          <p:spPr bwMode="auto">
            <a:xfrm>
              <a:off x="6792784" y="5696521"/>
              <a:ext cx="1995953" cy="527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74" y="2323256"/>
            <a:ext cx="1481988" cy="79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6" name="Picture 10" descr="https://buy.tableau.com/images/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830" y="2237868"/>
            <a:ext cx="1689758" cy="3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235777" y="5412448"/>
            <a:ext cx="2572284" cy="924986"/>
            <a:chOff x="2804568" y="4642160"/>
            <a:chExt cx="2572284" cy="92498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68" y="4642160"/>
              <a:ext cx="1580297" cy="409441"/>
            </a:xfrm>
            <a:prstGeom prst="rect">
              <a:avLst/>
            </a:prstGeom>
          </p:spPr>
        </p:pic>
        <p:pic>
          <p:nvPicPr>
            <p:cNvPr id="9228" name="Picture 12" descr="http://simpleicon.com/wp-content/uploads/cloud-reload-2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6919" y="4897213"/>
              <a:ext cx="669933" cy="669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32" name="Picture 16" descr="https://www.mailbow.net/uploads/userfiles/image/opt-in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7" y="3789868"/>
            <a:ext cx="1697817" cy="110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3611" y="3069088"/>
            <a:ext cx="1902481" cy="1665471"/>
          </a:xfrm>
          <a:prstGeom prst="rect">
            <a:avLst/>
          </a:prstGeom>
        </p:spPr>
      </p:pic>
      <p:pic>
        <p:nvPicPr>
          <p:cNvPr id="9234" name="Picture 18" descr="http://kiwon.github.io/se.ProgrammingApplication/pages/week04/index_files/r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64" y="2342833"/>
            <a:ext cx="843058" cy="84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socialmetric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80" y="2716042"/>
            <a:ext cx="1777689" cy="24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http://thirdpartyverifier.com/wp-content/uploads/2013/11/Icon_Security_324x324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83" y="3359522"/>
            <a:ext cx="671476" cy="6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https://cdn1.iconfinder.com/data/icons/education-set-01/512/search-text-512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28" y="1757085"/>
            <a:ext cx="634992" cy="63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부제목 2"/>
          <p:cNvSpPr>
            <a:spLocks noGrp="1"/>
          </p:cNvSpPr>
          <p:nvPr>
            <p:ph type="subTitle" idx="1"/>
          </p:nvPr>
        </p:nvSpPr>
        <p:spPr>
          <a:xfrm>
            <a:off x="4834777" y="1814745"/>
            <a:ext cx="1547980" cy="342889"/>
          </a:xfrm>
        </p:spPr>
        <p:txBody>
          <a:bodyPr/>
          <a:lstStyle/>
          <a:p>
            <a:r>
              <a:rPr lang="en-US" altLang="ko-KR" sz="1600" smtClean="0"/>
              <a:t>Data mining</a:t>
            </a:r>
          </a:p>
          <a:p>
            <a:r>
              <a:rPr lang="en-US" altLang="ko-KR" sz="1600" smtClean="0"/>
              <a:t>Text mining</a:t>
            </a:r>
            <a:endParaRPr lang="ko-KR" altLang="en-US" sz="1600" dirty="0"/>
          </a:p>
        </p:txBody>
      </p:sp>
      <p:sp>
        <p:nvSpPr>
          <p:cNvPr id="37" name="부제목 2"/>
          <p:cNvSpPr txBox="1">
            <a:spLocks/>
          </p:cNvSpPr>
          <p:nvPr/>
        </p:nvSpPr>
        <p:spPr>
          <a:xfrm>
            <a:off x="323851" y="769533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Review &amp; Overview</a:t>
            </a:r>
            <a:endParaRPr lang="ko-KR" altLang="en-US"/>
          </a:p>
        </p:txBody>
      </p:sp>
      <p:pic>
        <p:nvPicPr>
          <p:cNvPr id="2050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44" y="5149867"/>
            <a:ext cx="1095432" cy="7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19304"/>
              </p:ext>
            </p:extLst>
          </p:nvPr>
        </p:nvGraphicFramePr>
        <p:xfrm>
          <a:off x="471421" y="1877714"/>
          <a:ext cx="3945339" cy="2915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빅데이터의 문제 해결 방법과 새로운 비즈니스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109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Big Data Bisness Model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Big Data Busness Opportunity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50551" y="6448630"/>
            <a:ext cx="7498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smtClean="0"/>
              <a:t>*Weill</a:t>
            </a:r>
            <a:r>
              <a:rPr lang="en-US" altLang="ko-KR" sz="800"/>
              <a:t>, Peter, et al. "Do some business models perform better than others? A study of the 1000 largest US firms." MIT Center for coordination science working paper 226 (2005).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2151" t="13946" r="13839" b="22501"/>
          <a:stretch/>
        </p:blipFill>
        <p:spPr>
          <a:xfrm>
            <a:off x="490218" y="2314412"/>
            <a:ext cx="3829723" cy="23363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7210" y="5464769"/>
            <a:ext cx="4019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디지털 시대에 고객가치 창출 방법 콘텐츠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플랫폼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고객 경험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(Weill &amp; Woerner 2005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)*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5" y="4822756"/>
            <a:ext cx="4019550" cy="3333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934897" y="4844184"/>
            <a:ext cx="42091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서정환</a:t>
            </a:r>
            <a:r>
              <a:rPr lang="en-US" altLang="ko-KR" sz="900" smtClean="0"/>
              <a:t>(2014), </a:t>
            </a:r>
            <a:r>
              <a:rPr lang="ko-KR" altLang="en-US" sz="900" smtClean="0"/>
              <a:t>한국경제신문</a:t>
            </a:r>
            <a:r>
              <a:rPr lang="en-US" altLang="ko-KR" sz="900" smtClean="0"/>
              <a:t>, </a:t>
            </a:r>
            <a:r>
              <a:rPr lang="ko-KR" altLang="en-US" sz="900" smtClean="0"/>
              <a:t>영화로 쓰는 경제학 원론 </a:t>
            </a:r>
            <a:r>
              <a:rPr lang="en-US" altLang="ko-KR" sz="900" smtClean="0"/>
              <a:t>‘</a:t>
            </a:r>
            <a:r>
              <a:rPr lang="ko-KR" altLang="en-US" sz="900" smtClean="0"/>
              <a:t>머니 볼</a:t>
            </a:r>
            <a:r>
              <a:rPr lang="en-US" altLang="ko-KR" sz="900" smtClean="0"/>
              <a:t>’</a:t>
            </a:r>
            <a:endParaRPr lang="ko-KR" altLang="en-US" sz="900"/>
          </a:p>
        </p:txBody>
      </p:sp>
      <p:graphicFrame>
        <p:nvGraphicFramePr>
          <p:cNvPr id="2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44825"/>
              </p:ext>
            </p:extLst>
          </p:nvPr>
        </p:nvGraphicFramePr>
        <p:xfrm>
          <a:off x="4613621" y="1881200"/>
          <a:ext cx="3945339" cy="2915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독점 기업의 이윤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109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4613621" y="5075016"/>
            <a:ext cx="40195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빅데이터 비즈니스 모델의 경쟁력은 차별화된 특징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독점성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저비용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가지 측면에 있음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즉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저렴한 비용으로 자신만이 보유한 데이터를 차별화된 방법으로 분석하여 경쟁력을 확보하는 것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400" b="1" spc="-5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9938" name="Picture 2" descr="http://sgsg.hankyung.com/pdsdata/sgsg.hankyung.com/images/photo/201404/AA.8568392.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9"/>
          <a:stretch/>
        </p:blipFill>
        <p:spPr bwMode="auto">
          <a:xfrm>
            <a:off x="4981220" y="2372955"/>
            <a:ext cx="3119173" cy="238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602305" y="5127722"/>
            <a:ext cx="4209103" cy="268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재인용</a:t>
            </a:r>
            <a:r>
              <a:rPr lang="en-US" altLang="ko-KR" sz="900" smtClean="0"/>
              <a:t>: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sp>
        <p:nvSpPr>
          <p:cNvPr id="32" name="직사각형 31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디지털 고객 가치 추구에 빅데이터가 가진 경쟁력을 활용한다면 새로운 비즈니스 기회를 모색할 수 있음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61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1066"/>
              </p:ext>
            </p:extLst>
          </p:nvPr>
        </p:nvGraphicFramePr>
        <p:xfrm>
          <a:off x="472419" y="2723242"/>
          <a:ext cx="4008357" cy="2972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데이터의 길이와 시점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46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6615"/>
              </p:ext>
            </p:extLst>
          </p:nvPr>
        </p:nvGraphicFramePr>
        <p:xfrm>
          <a:off x="4686043" y="2719509"/>
          <a:ext cx="4008357" cy="2975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데이터의 깊이와 폭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082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BECEE"/>
              </a:clrFrom>
              <a:clrTo>
                <a:srgbClr val="EBECEE">
                  <a:alpha val="0"/>
                </a:srgbClr>
              </a:clrTo>
            </a:clrChange>
          </a:blip>
          <a:srcRect t="14963" b="14222"/>
          <a:stretch/>
        </p:blipFill>
        <p:spPr>
          <a:xfrm>
            <a:off x="4686566" y="3287976"/>
            <a:ext cx="4007310" cy="19948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78157" y="5926350"/>
            <a:ext cx="4209103" cy="268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재인용</a:t>
            </a:r>
            <a:r>
              <a:rPr lang="en-US" altLang="ko-KR" sz="900" smtClean="0"/>
              <a:t>: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4870" b="20007"/>
          <a:stretch/>
        </p:blipFill>
        <p:spPr>
          <a:xfrm>
            <a:off x="494484" y="3042434"/>
            <a:ext cx="3986291" cy="26526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5324" y="5986709"/>
            <a:ext cx="4209103" cy="268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재인용</a:t>
            </a:r>
            <a:r>
              <a:rPr lang="en-US" altLang="ko-KR" sz="900" smtClean="0"/>
              <a:t>: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>
                <a:effectLst/>
              </a:rPr>
              <a:t>Feature of Data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데이터의 깊이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길이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폭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그리고 시점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(SERI 2015)*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1895" y="1697318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데이터는 필요에 따라서는 매우 상세하고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과거로부터 현재까지 어떤 변화가 있었는지 자세히 보여주며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관심 주제 혹은 의사결정 사안에 대한 모든 이슈를 다뤄야 한다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마지막으로 이용자가 필요로 하는 특정 시점의 데이터가 있어야 한다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clrChange>
              <a:clrFrom>
                <a:srgbClr val="EBECEE"/>
              </a:clrFrom>
              <a:clrTo>
                <a:srgbClr val="EBEC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466" y="5704445"/>
            <a:ext cx="3779129" cy="3461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clrChange>
              <a:clrFrom>
                <a:srgbClr val="EBECEE"/>
              </a:clrFrom>
              <a:clrTo>
                <a:srgbClr val="EBEC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0915" y="5668703"/>
            <a:ext cx="2789536" cy="2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04187"/>
              </p:ext>
            </p:extLst>
          </p:nvPr>
        </p:nvGraphicFramePr>
        <p:xfrm>
          <a:off x="543482" y="2737449"/>
          <a:ext cx="3690156" cy="1827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0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Tech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 플래닛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(2013)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0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614385"/>
              </p:ext>
            </p:extLst>
          </p:nvPr>
        </p:nvGraphicFramePr>
        <p:xfrm>
          <a:off x="4646773" y="2724190"/>
          <a:ext cx="3877817" cy="1827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7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Duke</a:t>
                      </a:r>
                      <a:r>
                        <a:rPr lang="en-US" sz="1400" b="1" baseline="0" smtClean="0">
                          <a:solidFill>
                            <a:schemeClr val="bg1"/>
                          </a:solidFill>
                        </a:rPr>
                        <a:t> University(2013)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0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841"/>
          <a:stretch/>
        </p:blipFill>
        <p:spPr>
          <a:xfrm>
            <a:off x="4646774" y="3044417"/>
            <a:ext cx="3877817" cy="285077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2" y="3059117"/>
            <a:ext cx="3668640" cy="281456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1" y="811553"/>
            <a:ext cx="8496299" cy="288032"/>
          </a:xfrm>
        </p:spPr>
        <p:txBody>
          <a:bodyPr/>
          <a:lstStyle/>
          <a:p>
            <a:r>
              <a:rPr lang="en-US" altLang="ko-KR" sz="2000" smtClean="0"/>
              <a:t>Bigdata </a:t>
            </a:r>
            <a:r>
              <a:rPr lang="ko-KR" altLang="en-US" sz="2000"/>
              <a:t>초기 담론 </a:t>
            </a:r>
            <a:r>
              <a:rPr lang="en-US" altLang="ko-KR" sz="2000"/>
              <a:t>(2008~2013)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국내에서 빅데이터 한다고 하면 마케팅 용어로 치부하며 상술이라고 비난하던게 불과 몇 년전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…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46773" y="5991998"/>
            <a:ext cx="4388991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 smtClean="0"/>
              <a:t>Dan Ariely(2013), Duke University, Director of the Center for Advanced Hindsight</a:t>
            </a:r>
            <a:endParaRPr lang="en-US" altLang="ko-KR" sz="900"/>
          </a:p>
        </p:txBody>
      </p:sp>
      <p:sp>
        <p:nvSpPr>
          <p:cNvPr id="21" name="직사각형 20"/>
          <p:cNvSpPr/>
          <p:nvPr/>
        </p:nvSpPr>
        <p:spPr>
          <a:xfrm>
            <a:off x="323851" y="5984573"/>
            <a:ext cx="4388991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 smtClean="0"/>
              <a:t>Tech</a:t>
            </a:r>
            <a:r>
              <a:rPr lang="ko-KR" altLang="en-US" sz="900" smtClean="0"/>
              <a:t> 플래닛</a:t>
            </a:r>
            <a:r>
              <a:rPr lang="en-US" altLang="ko-KR" sz="900" smtClean="0"/>
              <a:t>(2013), </a:t>
            </a:r>
            <a:r>
              <a:rPr lang="ko-KR" altLang="en-US" sz="900" smtClean="0"/>
              <a:t>전문가 패널 토의</a:t>
            </a:r>
            <a:r>
              <a:rPr lang="en-US" altLang="ko-KR" sz="900" smtClean="0"/>
              <a:t>, “</a:t>
            </a:r>
            <a:r>
              <a:rPr lang="ko-KR" altLang="en-US" sz="900" smtClean="0"/>
              <a:t>빅데이터 </a:t>
            </a:r>
            <a:r>
              <a:rPr lang="en-US" altLang="ko-KR" sz="900"/>
              <a:t>DB, </a:t>
            </a:r>
            <a:r>
              <a:rPr lang="ko-KR" altLang="en-US" sz="900"/>
              <a:t>어떻게 진화할 </a:t>
            </a:r>
            <a:r>
              <a:rPr lang="ko-KR" altLang="en-US" sz="900" smtClean="0"/>
              <a:t>것인가</a:t>
            </a:r>
            <a:r>
              <a:rPr lang="en-US" altLang="ko-KR" sz="900" smtClean="0"/>
              <a:t>”</a:t>
            </a:r>
            <a:endParaRPr lang="en-US" altLang="ko-KR" sz="900"/>
          </a:p>
        </p:txBody>
      </p:sp>
      <p:sp>
        <p:nvSpPr>
          <p:cNvPr id="22" name="직사각형 21"/>
          <p:cNvSpPr/>
          <p:nvPr/>
        </p:nvSpPr>
        <p:spPr>
          <a:xfrm>
            <a:off x="476054" y="1724318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박태웅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(KTH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前 부사장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 “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빅데이터란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'10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대들의 섹스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같은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것이다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왜냐면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다들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그것에 대해 말 하지만 아무도 어떻게 하는지는 모르는 것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하지만 다들 하고 있다고 생각해서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나도 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고 말하는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것이기 때문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"</a:t>
            </a:r>
            <a:endParaRPr lang="en-US" altLang="ko-KR" sz="1600" b="1" spc="-5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56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99260" y="5721754"/>
            <a:ext cx="41755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기업이다＂를 토대로 보완</a:t>
            </a:r>
            <a:endParaRPr lang="ko-KR" altLang="en-US" sz="90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24255"/>
              </p:ext>
            </p:extLst>
          </p:nvPr>
        </p:nvGraphicFramePr>
        <p:xfrm>
          <a:off x="477074" y="2183454"/>
          <a:ext cx="8220961" cy="3444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5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2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en-US" altLang="ko-KR" sz="1400" b="1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정의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수익원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예시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신사업 접근법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smtClean="0"/>
                        <a:t>빅데이터 </a:t>
                      </a:r>
                      <a:endParaRPr lang="en-US" altLang="ko-KR" sz="1100" b="1" smtClean="0"/>
                    </a:p>
                    <a:p>
                      <a:pPr algn="ctr"/>
                      <a:r>
                        <a:rPr lang="ko-KR" altLang="en-US" sz="1100" b="1" smtClean="0"/>
                        <a:t>비즈니스맨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상업적 활용이 가능한 데이터가 많은 기업에서 데이터를 가공하거나 분석하기 보다는 활용하는 방안을 모색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데이터 이용료</a:t>
                      </a:r>
                      <a:r>
                        <a:rPr lang="en-US" altLang="ko-KR" sz="1100" b="1" smtClean="0"/>
                        <a:t>,</a:t>
                      </a:r>
                    </a:p>
                    <a:p>
                      <a:pPr latinLnBrk="1"/>
                      <a:r>
                        <a:rPr lang="ko-KR" altLang="en-US" sz="1100" b="1" smtClean="0"/>
                        <a:t>데이터 분석료</a:t>
                      </a:r>
                      <a:endParaRPr lang="en-US" altLang="ko-KR" sz="1100" b="1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트위터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메일침프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루미나</a:t>
                      </a:r>
                      <a:r>
                        <a:rPr lang="en-US" altLang="ko-KR" sz="1100" b="1" smtClean="0"/>
                        <a:t>, NTT</a:t>
                      </a:r>
                      <a:r>
                        <a:rPr lang="ko-KR" altLang="en-US" sz="1100" b="1" smtClean="0"/>
                        <a:t>도모코 인사이트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몬스터 거버먼트 솔루션스</a:t>
                      </a:r>
                      <a:r>
                        <a:rPr lang="en-US" altLang="ko-KR" sz="1100" b="1" smtClean="0"/>
                        <a:t>, JR </a:t>
                      </a:r>
                      <a:r>
                        <a:rPr lang="ko-KR" altLang="en-US" sz="1100" b="1" smtClean="0"/>
                        <a:t>동일본 등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기존 제품으로부터의 데이터 수집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/>
                        <a:t>빅데이터 </a:t>
                      </a:r>
                      <a:endParaRPr lang="en-US" altLang="ko-KR" sz="1100" b="1" smtClean="0"/>
                    </a:p>
                    <a:p>
                      <a:pPr algn="ctr" latinLnBrk="1"/>
                      <a:r>
                        <a:rPr lang="ko-KR" altLang="en-US" sz="1100" b="1" smtClean="0"/>
                        <a:t>창출자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데이터를 창출하거나 가공하고 분석해서 새로운 정보와 지식을 맨들어내는 기술 전문가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데이터 판매 및</a:t>
                      </a:r>
                      <a:endParaRPr lang="en-US" altLang="ko-KR" sz="1100" b="1" smtClean="0"/>
                    </a:p>
                    <a:p>
                      <a:pPr latinLnBrk="1"/>
                      <a:r>
                        <a:rPr lang="ko-KR" altLang="en-US" sz="1100" b="1" smtClean="0"/>
                        <a:t>이용료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baseline="0" smtClean="0"/>
                        <a:t>IoT </a:t>
                      </a:r>
                      <a:r>
                        <a:rPr lang="ko-KR" altLang="en-US" sz="1100" b="1" baseline="0" smtClean="0"/>
                        <a:t>기업들</a:t>
                      </a:r>
                      <a:r>
                        <a:rPr lang="en-US" altLang="ko-KR" sz="1100" b="1" baseline="0" smtClean="0"/>
                        <a:t>(e.g. Nest) , </a:t>
                      </a:r>
                      <a:r>
                        <a:rPr lang="ko-KR" altLang="en-US" sz="1100" b="1" smtClean="0"/>
                        <a:t>아마존 프라이스 체크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디즈니 매직밴드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맵 마이런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랭키닷컴 등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자산의 디지털화 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/>
                        <a:t>빅데이터 </a:t>
                      </a:r>
                      <a:endParaRPr lang="en-US" altLang="ko-KR" sz="1100" b="1" smtClean="0"/>
                    </a:p>
                    <a:p>
                      <a:pPr algn="ctr" latinLnBrk="1"/>
                      <a:r>
                        <a:rPr lang="ko-KR" altLang="en-US" sz="1100" b="1" smtClean="0"/>
                        <a:t>대리인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데이터 관리를 전문적으로 하는 사람들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플랫폼 이용료</a:t>
                      </a:r>
                      <a:r>
                        <a:rPr lang="en-US" altLang="ko-KR" sz="1100" b="1" smtClean="0"/>
                        <a:t>, </a:t>
                      </a:r>
                    </a:p>
                    <a:p>
                      <a:pPr latinLnBrk="1"/>
                      <a:r>
                        <a:rPr lang="ko-KR" altLang="en-US" sz="1100" b="1" smtClean="0"/>
                        <a:t>중개 수수료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다음소프트 소셜 매트릭스</a:t>
                      </a:r>
                      <a:r>
                        <a:rPr lang="en-US" altLang="ko-KR" sz="1100" b="1" smtClean="0"/>
                        <a:t>, AWS Tazo, Azure</a:t>
                      </a:r>
                      <a:r>
                        <a:rPr lang="en-US" altLang="ko-KR" sz="1100" b="1" baseline="0" smtClean="0"/>
                        <a:t> </a:t>
                      </a:r>
                      <a:r>
                        <a:rPr lang="en-US" altLang="ko-KR" sz="1100" b="1" smtClean="0"/>
                        <a:t>Spark,</a:t>
                      </a:r>
                      <a:r>
                        <a:rPr lang="ko-KR" altLang="en-US" sz="1100" b="1" smtClean="0"/>
                        <a:t>리슨로직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산산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넥스트바이오 등 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다른 기업과의 제휴나 파트너십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/>
                        <a:t>빅데이터 </a:t>
                      </a:r>
                      <a:endParaRPr lang="en-US" altLang="ko-KR" sz="1100" b="1" smtClean="0"/>
                    </a:p>
                    <a:p>
                      <a:pPr algn="ctr" latinLnBrk="1"/>
                      <a:r>
                        <a:rPr lang="ko-KR" altLang="en-US" sz="1100" b="1" smtClean="0"/>
                        <a:t>연구가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특정 분야나 산업의 지식에 정통해서 자신의 전문 분야에 데이터를 활용하는 사람들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특허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로열티</a:t>
                      </a:r>
                      <a:r>
                        <a:rPr lang="en-US" altLang="ko-KR" sz="1100" b="1" smtClean="0"/>
                        <a:t>, </a:t>
                      </a:r>
                    </a:p>
                    <a:p>
                      <a:pPr latinLnBrk="1"/>
                      <a:r>
                        <a:rPr lang="ko-KR" altLang="en-US" sz="1100" b="1" smtClean="0"/>
                        <a:t>컨설팅 서비스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신한카드 올빼미 버스 컨설팅</a:t>
                      </a:r>
                      <a:r>
                        <a:rPr lang="en-US" altLang="ko-KR" sz="1100" b="1" smtClean="0"/>
                        <a:t>, IBM </a:t>
                      </a:r>
                      <a:r>
                        <a:rPr lang="ko-KR" altLang="en-US" sz="1100" b="1" smtClean="0"/>
                        <a:t>왓슨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히타치글로벌센터</a:t>
                      </a:r>
                      <a:r>
                        <a:rPr lang="en-US" altLang="ko-KR" sz="1100" b="1" smtClean="0"/>
                        <a:t>, BGI</a:t>
                      </a:r>
                      <a:r>
                        <a:rPr lang="en-US" altLang="ko-KR" sz="1100" b="1" baseline="0" smtClean="0"/>
                        <a:t>, </a:t>
                      </a:r>
                      <a:r>
                        <a:rPr lang="ko-KR" altLang="en-US" sz="1100" b="1" baseline="0" smtClean="0"/>
                        <a:t>에보젠</a:t>
                      </a:r>
                      <a:r>
                        <a:rPr lang="en-US" altLang="ko-KR" sz="1100" b="1" baseline="0" smtClean="0"/>
                        <a:t> </a:t>
                      </a:r>
                      <a:r>
                        <a:rPr lang="ko-KR" altLang="en-US" sz="1100" b="1" baseline="0" smtClean="0"/>
                        <a:t>등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서비스 능력의 코드화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/>
                        <a:t>빅데이터 </a:t>
                      </a:r>
                      <a:endParaRPr lang="en-US" altLang="ko-KR" sz="1100" b="1" smtClean="0"/>
                    </a:p>
                    <a:p>
                      <a:pPr algn="ctr" latinLnBrk="1"/>
                      <a:r>
                        <a:rPr lang="ko-KR" altLang="en-US" sz="1100" b="1" smtClean="0"/>
                        <a:t>응용가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기존 서비스를 빅데이터를 이용해 차별적인 스마트 서비스로 변모 시키는 사람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제품</a:t>
                      </a:r>
                      <a:r>
                        <a:rPr lang="en-US" altLang="ko-KR" sz="1100" b="1" smtClean="0"/>
                        <a:t>&amp;</a:t>
                      </a:r>
                      <a:r>
                        <a:rPr lang="ko-KR" altLang="en-US" sz="1100" b="1" smtClean="0"/>
                        <a:t>서비스 판매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서비스 이용료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/>
                        <a:t>Google</a:t>
                      </a:r>
                      <a:r>
                        <a:rPr lang="en-US" altLang="ko-KR" sz="1100" b="1" baseline="0" smtClean="0"/>
                        <a:t> Adwords, </a:t>
                      </a:r>
                      <a:r>
                        <a:rPr lang="en-US" altLang="ko-KR" sz="1100" b="1" smtClean="0"/>
                        <a:t>ZARA, </a:t>
                      </a:r>
                      <a:r>
                        <a:rPr lang="ko-KR" altLang="en-US" sz="1100" b="1" smtClean="0"/>
                        <a:t>넷플릭스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판도라</a:t>
                      </a:r>
                      <a:r>
                        <a:rPr lang="en-US" altLang="ko-KR" sz="1100" b="1" smtClean="0"/>
                        <a:t>, Shazam, Sportify</a:t>
                      </a:r>
                      <a:r>
                        <a:rPr lang="en-US" altLang="ko-KR" sz="1100" b="1" baseline="0" smtClean="0"/>
                        <a:t> </a:t>
                      </a:r>
                      <a:r>
                        <a:rPr lang="ko-KR" altLang="en-US" sz="1100" b="1" baseline="0" smtClean="0"/>
                        <a:t>등</a:t>
                      </a:r>
                      <a:r>
                        <a:rPr lang="en-US" altLang="ko-KR" sz="1100" b="1" baseline="0" smtClean="0"/>
                        <a:t> 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 산업 내외의 데이터 통합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mtClean="0"/>
              <a:t>Five Type of Big Data Bisness Model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데이터 사이언티스트의 유형과 빅데이터 비즈니스 모델의 유형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(Harris 2012)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054" y="17673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Harris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의 정의를 토대로 수정 및 보완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4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772" y="6453414"/>
            <a:ext cx="4076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주</a:t>
            </a:r>
            <a:r>
              <a:rPr lang="en-US" altLang="ko-KR" sz="900" smtClean="0"/>
              <a:t>:</a:t>
            </a:r>
            <a:r>
              <a:rPr lang="ko-KR" altLang="en-US" sz="900"/>
              <a:t>수집</a:t>
            </a:r>
            <a:r>
              <a:rPr lang="en-US" altLang="ko-KR" sz="900"/>
              <a:t>, </a:t>
            </a:r>
            <a:r>
              <a:rPr lang="ko-KR" altLang="en-US" sz="900"/>
              <a:t>저장</a:t>
            </a:r>
            <a:r>
              <a:rPr lang="en-US" altLang="ko-KR" sz="900"/>
              <a:t>&amp;</a:t>
            </a:r>
            <a:r>
              <a:rPr lang="ko-KR" altLang="en-US" sz="900"/>
              <a:t>분류</a:t>
            </a:r>
            <a:r>
              <a:rPr lang="en-US" altLang="ko-KR" sz="900"/>
              <a:t>, </a:t>
            </a:r>
            <a:r>
              <a:rPr lang="ko-KR" altLang="en-US" sz="900"/>
              <a:t>분석</a:t>
            </a:r>
            <a:r>
              <a:rPr lang="en-US" altLang="ko-KR" sz="900"/>
              <a:t>, </a:t>
            </a:r>
            <a:r>
              <a:rPr lang="ko-KR" altLang="en-US" sz="900"/>
              <a:t>활용에서 농도가 진할수록 상대적 강점이 있음</a:t>
            </a:r>
            <a:r>
              <a:rPr lang="en-US" altLang="ko-KR" sz="900" smtClean="0"/>
              <a:t> </a:t>
            </a:r>
          </a:p>
          <a:p>
            <a:r>
              <a:rPr lang="en-US" altLang="ko-KR" sz="900" smtClean="0"/>
              <a:t>*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100855"/>
              </p:ext>
            </p:extLst>
          </p:nvPr>
        </p:nvGraphicFramePr>
        <p:xfrm>
          <a:off x="476054" y="771579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비즈니스맨형 비즈니스 모델의 특징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13701"/>
              </p:ext>
            </p:extLst>
          </p:nvPr>
        </p:nvGraphicFramePr>
        <p:xfrm>
          <a:off x="4689678" y="771579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대리인형 비즈니스 모델의 특징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80346"/>
              </p:ext>
            </p:extLst>
          </p:nvPr>
        </p:nvGraphicFramePr>
        <p:xfrm>
          <a:off x="476054" y="3642448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창줄자형 비즈니스 모델의 특징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41772"/>
              </p:ext>
            </p:extLst>
          </p:nvPr>
        </p:nvGraphicFramePr>
        <p:xfrm>
          <a:off x="4689678" y="3642448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연구자형 비즈니스 모델의 특징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15533" b="12180"/>
          <a:stretch/>
        </p:blipFill>
        <p:spPr>
          <a:xfrm>
            <a:off x="476055" y="1095244"/>
            <a:ext cx="4008356" cy="243018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t="16434" b="8196"/>
          <a:stretch/>
        </p:blipFill>
        <p:spPr>
          <a:xfrm>
            <a:off x="4697436" y="1080211"/>
            <a:ext cx="4000600" cy="24008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t="14776" b="16112"/>
          <a:stretch/>
        </p:blipFill>
        <p:spPr>
          <a:xfrm>
            <a:off x="501533" y="3967085"/>
            <a:ext cx="3989113" cy="24217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t="15630" b="13543"/>
          <a:stretch/>
        </p:blipFill>
        <p:spPr>
          <a:xfrm>
            <a:off x="4695914" y="3967085"/>
            <a:ext cx="4002121" cy="24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772" y="6453414"/>
            <a:ext cx="4076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주</a:t>
            </a:r>
            <a:r>
              <a:rPr lang="en-US" altLang="ko-KR" sz="900" smtClean="0"/>
              <a:t>:</a:t>
            </a:r>
            <a:r>
              <a:rPr lang="ko-KR" altLang="en-US" sz="900"/>
              <a:t>수집</a:t>
            </a:r>
            <a:r>
              <a:rPr lang="en-US" altLang="ko-KR" sz="900"/>
              <a:t>, </a:t>
            </a:r>
            <a:r>
              <a:rPr lang="ko-KR" altLang="en-US" sz="900"/>
              <a:t>저장</a:t>
            </a:r>
            <a:r>
              <a:rPr lang="en-US" altLang="ko-KR" sz="900"/>
              <a:t>&amp;</a:t>
            </a:r>
            <a:r>
              <a:rPr lang="ko-KR" altLang="en-US" sz="900"/>
              <a:t>분류</a:t>
            </a:r>
            <a:r>
              <a:rPr lang="en-US" altLang="ko-KR" sz="900"/>
              <a:t>, </a:t>
            </a:r>
            <a:r>
              <a:rPr lang="ko-KR" altLang="en-US" sz="900"/>
              <a:t>분석</a:t>
            </a:r>
            <a:r>
              <a:rPr lang="en-US" altLang="ko-KR" sz="900"/>
              <a:t>, </a:t>
            </a:r>
            <a:r>
              <a:rPr lang="ko-KR" altLang="en-US" sz="900"/>
              <a:t>활용에서 농도가 진할수록 상대적 강점이 있음</a:t>
            </a:r>
            <a:r>
              <a:rPr lang="en-US" altLang="ko-KR" sz="900" smtClean="0"/>
              <a:t> </a:t>
            </a:r>
          </a:p>
          <a:p>
            <a:r>
              <a:rPr lang="en-US" altLang="ko-KR" sz="900" smtClean="0"/>
              <a:t>*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269114"/>
              </p:ext>
            </p:extLst>
          </p:nvPr>
        </p:nvGraphicFramePr>
        <p:xfrm>
          <a:off x="471896" y="2494094"/>
          <a:ext cx="4008357" cy="3327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21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빅데이터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 응용가형 비즈니스 모델의 특징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95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49365"/>
              </p:ext>
            </p:extLst>
          </p:nvPr>
        </p:nvGraphicFramePr>
        <p:xfrm>
          <a:off x="4685520" y="2494093"/>
          <a:ext cx="4008357" cy="3311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9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Google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Adwords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비즈니스 모델의 특징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17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16944" b="14693"/>
          <a:stretch/>
        </p:blipFill>
        <p:spPr>
          <a:xfrm>
            <a:off x="513398" y="2841312"/>
            <a:ext cx="3923823" cy="236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4137" t="13746" r="4883" b="12052"/>
          <a:stretch/>
        </p:blipFill>
        <p:spPr>
          <a:xfrm>
            <a:off x="4685519" y="2809039"/>
            <a:ext cx="4008357" cy="2996772"/>
          </a:xfrm>
          <a:prstGeom prst="rect">
            <a:avLst/>
          </a:prstGeom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>
                <a:effectLst/>
              </a:rPr>
              <a:t>Big Data </a:t>
            </a:r>
            <a:r>
              <a:rPr lang="ko-KR" altLang="en-US" sz="2000" smtClean="0">
                <a:effectLst/>
              </a:rPr>
              <a:t>응용가형 비즈니스 모델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ZARA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와 같이 비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非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) IT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제품이나 서비스를 하는 기업에서도 빅데이터를 응용하여 트렌드를 선도하고 있음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e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.g. Google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Adwords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는 기존의 단순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CTC (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클릭당 비용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), CPM (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노출당 가격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과금 방식에서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재방문률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ROI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등을 고려한 고객 세부 타겟팅을 지원하는 리마케팅 방식을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도입함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90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285995" y="2359512"/>
            <a:ext cx="3736085" cy="4339826"/>
            <a:chOff x="5151883" y="2201016"/>
            <a:chExt cx="3736085" cy="4339826"/>
          </a:xfrm>
        </p:grpSpPr>
        <p:grpSp>
          <p:nvGrpSpPr>
            <p:cNvPr id="7" name="그룹 6"/>
            <p:cNvGrpSpPr/>
            <p:nvPr/>
          </p:nvGrpSpPr>
          <p:grpSpPr>
            <a:xfrm>
              <a:off x="5151883" y="2422125"/>
              <a:ext cx="3533775" cy="4118717"/>
              <a:chOff x="3500056" y="2312098"/>
              <a:chExt cx="3533775" cy="411871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0056" y="2312098"/>
                <a:ext cx="3533775" cy="181927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0056" y="4131373"/>
                <a:ext cx="3533775" cy="2299442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3665" y="2201016"/>
              <a:ext cx="2424303" cy="442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직사각형 11"/>
          <p:cNvSpPr/>
          <p:nvPr/>
        </p:nvSpPr>
        <p:spPr>
          <a:xfrm>
            <a:off x="685324" y="2580621"/>
            <a:ext cx="3703795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b="1"/>
              <a:t>- SQL, 엑셀, R, 파이썬이 최근 3년간 가장 많이 쓰임</a:t>
            </a:r>
          </a:p>
          <a:p>
            <a:r>
              <a:rPr lang="ko-KR" altLang="en-US" sz="1200" b="1"/>
              <a:t>- 스파크 사용이 엄청나게 성장했고 돈을 더 많이 버튼 경향이 있음 </a:t>
            </a:r>
          </a:p>
          <a:p>
            <a:r>
              <a:rPr lang="ko-KR" altLang="en-US" sz="1200" b="1"/>
              <a:t>- 데이터 전문가 들은 R사용을 다른 상업용 툴 보다 많이 사용하는 경향</a:t>
            </a:r>
          </a:p>
          <a:p>
            <a:r>
              <a:rPr lang="ko-KR" altLang="en-US" sz="1200" b="1"/>
              <a:t>- 허나, 파이썬이나 스파크 사용자들은 R을 더이상 사용하지 않는 경향. </a:t>
            </a:r>
          </a:p>
          <a:p>
            <a:r>
              <a:rPr lang="ko-KR" altLang="en-US" sz="1200" b="1"/>
              <a:t>- 소프트웨어 산업 분야에서의 연봉이 가장 많았음. </a:t>
            </a:r>
          </a:p>
          <a:p>
            <a:r>
              <a:rPr lang="ko-KR" altLang="en-US" sz="1200" b="1"/>
              <a:t>- 모든 조건이 같아도, 여자가 연봉이 남자에 비해 적었음</a:t>
            </a:r>
          </a:p>
          <a:p>
            <a:r>
              <a:rPr lang="ko-KR" altLang="en-US" sz="1200" b="1"/>
              <a:t>- 클라우드 컴퓨팅은 여전히 강세 </a:t>
            </a:r>
          </a:p>
        </p:txBody>
      </p:sp>
    </p:spTree>
    <p:extLst>
      <p:ext uri="{BB962C8B-B14F-4D97-AF65-F5344CB8AC3E}">
        <p14:creationId xmlns:p14="http://schemas.microsoft.com/office/powerpoint/2010/main" val="13043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68288"/>
              </p:ext>
            </p:extLst>
          </p:nvPr>
        </p:nvGraphicFramePr>
        <p:xfrm>
          <a:off x="477416" y="1322424"/>
          <a:ext cx="8385230" cy="497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914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Tool</a:t>
                      </a:r>
                      <a:r>
                        <a:rPr lang="en-US" sz="1400" b="1" baseline="0" smtClean="0">
                          <a:solidFill>
                            <a:schemeClr val="bg1"/>
                          </a:solidFill>
                        </a:rPr>
                        <a:t> Clusters &amp; Rating*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80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Big Data Tool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772" y="6453414"/>
            <a:ext cx="50622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smtClean="0"/>
              <a:t>*John </a:t>
            </a:r>
            <a:r>
              <a:rPr lang="en-US" altLang="ko-KR" sz="900"/>
              <a:t>King &amp; Roger Magoulas(2015), O'Reilly, "2015 Data Science Salary Survey"</a:t>
            </a:r>
            <a:endParaRPr lang="ko-KR" altLang="en-US" sz="9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414" r="11776"/>
          <a:stretch/>
        </p:blipFill>
        <p:spPr>
          <a:xfrm>
            <a:off x="2950464" y="1885316"/>
            <a:ext cx="5754624" cy="441171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87144" y="1728935"/>
            <a:ext cx="2959227" cy="4316921"/>
            <a:chOff x="600837" y="1728935"/>
            <a:chExt cx="2959227" cy="431692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r="45280"/>
            <a:stretch/>
          </p:blipFill>
          <p:spPr>
            <a:xfrm>
              <a:off x="600837" y="1728935"/>
              <a:ext cx="2959227" cy="431692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572768" y="1807720"/>
              <a:ext cx="1975104" cy="514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7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5491" y="4195218"/>
            <a:ext cx="2642992" cy="1682009"/>
            <a:chOff x="87683" y="4548786"/>
            <a:chExt cx="2642992" cy="1682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11626"/>
            <a:stretch/>
          </p:blipFill>
          <p:spPr>
            <a:xfrm>
              <a:off x="87683" y="4548786"/>
              <a:ext cx="2642992" cy="131267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87683" y="5861463"/>
              <a:ext cx="26429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900" smtClean="0"/>
                <a:t>*John </a:t>
              </a:r>
              <a:r>
                <a:rPr lang="en-US" altLang="ko-KR" sz="900"/>
                <a:t>King &amp; Roger Magoulas(2015), O'Reilly, "2015 Data Science Salary Survey"</a:t>
              </a:r>
              <a:endParaRPr lang="ko-KR" altLang="en-US" sz="90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57075" y="4301813"/>
            <a:ext cx="406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mtClean="0"/>
              <a:t>72%</a:t>
            </a:r>
          </a:p>
          <a:p>
            <a:pPr>
              <a:lnSpc>
                <a:spcPct val="150000"/>
              </a:lnSpc>
            </a:pPr>
            <a:r>
              <a:rPr lang="en-US" altLang="ko-KR" sz="900" smtClean="0"/>
              <a:t>50%</a:t>
            </a:r>
          </a:p>
          <a:p>
            <a:pPr>
              <a:lnSpc>
                <a:spcPct val="150000"/>
              </a:lnSpc>
            </a:pPr>
            <a:r>
              <a:rPr lang="en-US" altLang="ko-KR" sz="900" smtClean="0"/>
              <a:t>43%</a:t>
            </a:r>
          </a:p>
          <a:p>
            <a:pPr>
              <a:lnSpc>
                <a:spcPct val="150000"/>
              </a:lnSpc>
            </a:pPr>
            <a:r>
              <a:rPr lang="en-US" altLang="ko-KR" sz="900" smtClean="0"/>
              <a:t>15%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6970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Use </a:t>
            </a:r>
            <a:r>
              <a:rPr lang="en-US" altLang="ko-KR" sz="4000" b="1" spc="-250" dirty="0"/>
              <a:t>C</a:t>
            </a:r>
            <a:r>
              <a:rPr lang="en-US" altLang="ko-KR" sz="4000" b="1" spc="-250" dirty="0" smtClean="0"/>
              <a:t>ase : </a:t>
            </a:r>
            <a:br>
              <a:rPr lang="en-US" altLang="ko-KR" sz="4000" b="1" spc="-250" dirty="0" smtClean="0"/>
            </a:br>
            <a:r>
              <a:rPr lang="en-US" altLang="ko-KR" sz="4000" b="1" spc="-250" dirty="0" smtClean="0"/>
              <a:t>Content </a:t>
            </a:r>
            <a:r>
              <a:rPr lang="en-US" altLang="ko-KR" sz="4000" b="1" spc="-250" dirty="0"/>
              <a:t>Curation </a:t>
            </a:r>
            <a:r>
              <a:rPr lang="en-US" altLang="ko-KR" sz="4000" b="1" spc="-250" dirty="0" smtClean="0"/>
              <a:t>Services </a:t>
            </a:r>
            <a:r>
              <a:rPr lang="en-US" altLang="ko-KR" sz="4000" b="1" spc="-250" dirty="0" smtClean="0"/>
              <a:t>- </a:t>
            </a:r>
            <a:r>
              <a:rPr lang="en-US" altLang="ko-KR" sz="4000" b="1" spc="-250" dirty="0" err="1" smtClean="0"/>
              <a:t>Watcha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64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b="0" spc="0" dirty="0">
                <a:ln w="0"/>
                <a:solidFill>
                  <a:srgbClr val="0046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ko-KR" altLang="en-US" sz="3600" b="0" spc="0" dirty="0">
              <a:ln w="0"/>
              <a:solidFill>
                <a:srgbClr val="0046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ttp://venturesquare.danbistore.com/wp-content/uploads/sites/234/2013/05/watcha_android_iph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85" y="1057149"/>
            <a:ext cx="4910253" cy="469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59383" y="1377291"/>
            <a:ext cx="2659177" cy="3914037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0" kern="1200" cap="none" spc="0" baseline="0" dirty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000" b="1" smtClean="0"/>
              <a:t>1. Intro </a:t>
            </a:r>
            <a:endParaRPr lang="en-US" altLang="ko-KR" sz="2000" b="1"/>
          </a:p>
          <a:p>
            <a:pPr>
              <a:lnSpc>
                <a:spcPct val="200000"/>
              </a:lnSpc>
            </a:pPr>
            <a:r>
              <a:rPr lang="en-US" altLang="ko-KR" sz="2000" b="1" smtClean="0"/>
              <a:t> 1.1. </a:t>
            </a:r>
            <a:r>
              <a:rPr lang="en-US" altLang="ko-KR" sz="2000" b="1"/>
              <a:t>Watcha</a:t>
            </a:r>
            <a:r>
              <a:rPr lang="ko-KR" altLang="en-US" sz="2000" b="1"/>
              <a:t>란</a:t>
            </a:r>
            <a:r>
              <a:rPr lang="en-US" altLang="ko-KR" sz="2000" b="1" smtClean="0"/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sz="2000" b="1"/>
              <a:t> </a:t>
            </a:r>
            <a:r>
              <a:rPr lang="en-US" altLang="ko-KR" sz="2000" b="1" smtClean="0"/>
              <a:t>1.2. </a:t>
            </a:r>
            <a:r>
              <a:rPr lang="ko-KR" altLang="en-US" sz="2000" b="1"/>
              <a:t>장점 </a:t>
            </a:r>
            <a:endParaRPr lang="en-US" altLang="ko-KR" sz="2000" b="1" smtClean="0"/>
          </a:p>
          <a:p>
            <a:pPr>
              <a:lnSpc>
                <a:spcPct val="200000"/>
              </a:lnSpc>
            </a:pPr>
            <a:r>
              <a:rPr lang="en-US" altLang="ko-KR" sz="2000" b="1" smtClean="0"/>
              <a:t>2</a:t>
            </a:r>
            <a:r>
              <a:rPr lang="en-US" altLang="ko-KR" sz="2000" b="1"/>
              <a:t>. Content Curation </a:t>
            </a:r>
            <a:endParaRPr lang="ko-KR" altLang="en-US" sz="2000" b="1"/>
          </a:p>
          <a:p>
            <a:pPr>
              <a:lnSpc>
                <a:spcPct val="200000"/>
              </a:lnSpc>
            </a:pPr>
            <a:r>
              <a:rPr lang="ko-KR" altLang="en-US" sz="2000" b="1"/>
              <a:t> </a:t>
            </a:r>
            <a:r>
              <a:rPr lang="en-US" altLang="ko-KR" sz="2000" b="1"/>
              <a:t>2.1. </a:t>
            </a:r>
            <a:r>
              <a:rPr lang="en-US" altLang="ko-KR" sz="2000" b="1" smtClean="0"/>
              <a:t>Digital </a:t>
            </a:r>
            <a:r>
              <a:rPr lang="en-US" altLang="ko-KR" sz="2000" b="1"/>
              <a:t>Curation</a:t>
            </a:r>
            <a:r>
              <a:rPr lang="ko-KR" altLang="en-US" sz="2000" b="1" smtClean="0"/>
              <a:t> </a:t>
            </a:r>
            <a:endParaRPr lang="en-US" altLang="ko-KR" sz="2000" b="1" smtClean="0"/>
          </a:p>
          <a:p>
            <a:pPr>
              <a:lnSpc>
                <a:spcPct val="200000"/>
              </a:lnSpc>
            </a:pPr>
            <a:r>
              <a:rPr lang="ko-KR" altLang="en-US" sz="2000" b="1" smtClean="0"/>
              <a:t> </a:t>
            </a:r>
            <a:r>
              <a:rPr lang="en-US" altLang="ko-KR" sz="2000" b="1" smtClean="0"/>
              <a:t>2.2</a:t>
            </a:r>
            <a:r>
              <a:rPr lang="en-US" altLang="ko-KR" sz="2000" b="1"/>
              <a:t>. </a:t>
            </a:r>
            <a:r>
              <a:rPr lang="ko-KR" altLang="en-US" sz="2000" b="1"/>
              <a:t>추천 알고리즘 </a:t>
            </a:r>
            <a:endParaRPr lang="en-US" altLang="ko-KR" sz="2000" b="1" smtClean="0"/>
          </a:p>
        </p:txBody>
      </p:sp>
    </p:spTree>
    <p:extLst>
      <p:ext uri="{BB962C8B-B14F-4D97-AF65-F5344CB8AC3E}">
        <p14:creationId xmlns:p14="http://schemas.microsoft.com/office/powerpoint/2010/main" val="361801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1. Intro (Watcha</a:t>
            </a:r>
            <a:r>
              <a:rPr lang="ko-KR" altLang="en-US"/>
              <a:t>란</a:t>
            </a:r>
            <a:r>
              <a:rPr lang="en-US" altLang="ko-KR"/>
              <a:t>?)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집단 사용자 데이터 기반 </a:t>
            </a:r>
            <a:r>
              <a:rPr lang="ko-KR" altLang="en-US" sz="1600" b="1" spc="-50" dirty="0" err="1">
                <a:latin typeface="나눔고딕" pitchFamily="50" charset="-127"/>
                <a:ea typeface="나눔고딕" pitchFamily="50" charset="-127"/>
              </a:rPr>
              <a:t>컨텐츠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개인화 추천 서비스 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영화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드라마 등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 dirty="0"/>
              <a:t> 1.1. </a:t>
            </a:r>
            <a:r>
              <a:rPr lang="en-US" altLang="ko-KR" sz="2000" b="1" dirty="0" err="1"/>
              <a:t>Watcha</a:t>
            </a:r>
            <a:r>
              <a:rPr lang="ko-KR" altLang="en-US" sz="2000" b="1" dirty="0"/>
              <a:t>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19" y="1813806"/>
            <a:ext cx="2647950" cy="4191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69" y="1850382"/>
            <a:ext cx="2647950" cy="439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94" y="1803328"/>
            <a:ext cx="2657475" cy="43338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6054" y="5836933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내가 평가한 패턴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취향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과 비슷한 사람들의 패턴을 분석하여 컨텐츠를 추천해 줌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Intro (</a:t>
            </a:r>
            <a:r>
              <a:rPr lang="en-US" altLang="ko-KR" dirty="0" err="1"/>
              <a:t>Watcha</a:t>
            </a:r>
            <a:r>
              <a:rPr lang="ko-KR" altLang="en-US" dirty="0"/>
              <a:t>란</a:t>
            </a:r>
            <a:r>
              <a:rPr lang="en-US" altLang="ko-KR" dirty="0"/>
              <a:t>?)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내가 한 평가를 기반으로 하기 때문에 적중률과 신뢰도가 높음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ko-KR" altLang="en-US" sz="2000" b="1"/>
              <a:t> </a:t>
            </a:r>
            <a:r>
              <a:rPr lang="en-US" altLang="ko-KR" sz="2000" b="1"/>
              <a:t>1.2. </a:t>
            </a:r>
            <a:r>
              <a:rPr lang="ko-KR" altLang="en-US" sz="2000" b="1"/>
              <a:t>장점 </a:t>
            </a:r>
            <a:endParaRPr lang="ko-KR" altLang="en-US" sz="2000" b="1" dirty="0"/>
          </a:p>
        </p:txBody>
      </p:sp>
      <p:sp>
        <p:nvSpPr>
          <p:cNvPr id="16" name="직사각형 15"/>
          <p:cNvSpPr/>
          <p:nvPr/>
        </p:nvSpPr>
        <p:spPr>
          <a:xfrm>
            <a:off x="476054" y="3179077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평가 패턴을 중시하기 때문에 영화 홍보사 아르바이트에 의한 조작 가능성이 낮음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79" y="2026214"/>
            <a:ext cx="6696075" cy="933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79" y="3839540"/>
            <a:ext cx="64579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4085"/>
              </p:ext>
            </p:extLst>
          </p:nvPr>
        </p:nvGraphicFramePr>
        <p:xfrm>
          <a:off x="86061" y="747285"/>
          <a:ext cx="8971878" cy="1827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Bigdata Landscape 2012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0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0988" y="6449340"/>
            <a:ext cx="7667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 smtClean="0"/>
              <a:t>Dave Feinleib, Forbes, “The Big Data Landscape”, 2012 </a:t>
            </a:r>
          </a:p>
          <a:p>
            <a:r>
              <a:rPr lang="en-US" altLang="ko-KR" sz="900" smtClean="0">
                <a:hlinkClick r:id="rId2"/>
              </a:rPr>
              <a:t>http://www.forbes.com/sites/davefeinleib/2012/06/19/the-big-data-landscape/#73ce5e1e3b8a</a:t>
            </a:r>
            <a:r>
              <a:rPr lang="en-US" altLang="ko-KR" sz="900" smtClean="0"/>
              <a:t> </a:t>
            </a:r>
            <a:endParaRPr lang="ko-KR" altLang="en-US" sz="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3" b="4335"/>
          <a:stretch/>
        </p:blipFill>
        <p:spPr>
          <a:xfrm>
            <a:off x="86060" y="1068746"/>
            <a:ext cx="8971879" cy="53535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021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2.1. Digital Curation 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90" y="1273595"/>
            <a:ext cx="7995618" cy="48843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75511" y="6157912"/>
            <a:ext cx="42017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smtClean="0"/>
              <a:t>2012, </a:t>
            </a:r>
            <a:r>
              <a:rPr lang="ko-KR" altLang="en-US" sz="1100" b="1" smtClean="0"/>
              <a:t>강학주</a:t>
            </a:r>
            <a:r>
              <a:rPr lang="en-US" altLang="ko-KR" sz="1100" b="1" smtClean="0"/>
              <a:t>, </a:t>
            </a:r>
            <a:r>
              <a:rPr lang="ko-KR" altLang="en-US" sz="1100" b="1" smtClean="0"/>
              <a:t>이투커뮤니케이션즈</a:t>
            </a:r>
            <a:r>
              <a:rPr lang="en-US" altLang="ko-KR" sz="1100" b="1"/>
              <a:t>, </a:t>
            </a:r>
            <a:r>
              <a:rPr lang="en-US" altLang="ko-KR" sz="1100" b="1">
                <a:hlinkClick r:id="rId3"/>
              </a:rPr>
              <a:t>http://</a:t>
            </a:r>
            <a:r>
              <a:rPr lang="en-US" altLang="ko-KR" sz="1100" b="1" smtClean="0">
                <a:hlinkClick r:id="rId3"/>
              </a:rPr>
              <a:t>ebizstory.com/707</a:t>
            </a:r>
            <a:r>
              <a:rPr lang="en-US" altLang="ko-KR" sz="1100" b="1" smtClean="0"/>
              <a:t> 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90238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2.1. Digital Curation 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4862498" y="5689038"/>
            <a:ext cx="42017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smtClean="0"/>
              <a:t>2012, </a:t>
            </a:r>
            <a:r>
              <a:rPr lang="ko-KR" altLang="en-US" sz="1100" b="1" smtClean="0"/>
              <a:t>강학주</a:t>
            </a:r>
            <a:r>
              <a:rPr lang="en-US" altLang="ko-KR" sz="1100" b="1" smtClean="0"/>
              <a:t>, </a:t>
            </a:r>
            <a:r>
              <a:rPr lang="ko-KR" altLang="en-US" sz="1100" b="1" smtClean="0"/>
              <a:t>이투커뮤니케이션즈</a:t>
            </a:r>
            <a:r>
              <a:rPr lang="en-US" altLang="ko-KR" sz="1100" b="1"/>
              <a:t>, </a:t>
            </a:r>
            <a:r>
              <a:rPr lang="en-US" altLang="ko-KR" sz="1100" b="1">
                <a:hlinkClick r:id="rId2"/>
              </a:rPr>
              <a:t>http://</a:t>
            </a:r>
            <a:r>
              <a:rPr lang="en-US" altLang="ko-KR" sz="1100" b="1" smtClean="0">
                <a:hlinkClick r:id="rId2"/>
              </a:rPr>
              <a:t>ebizstory.com/707</a:t>
            </a:r>
            <a:r>
              <a:rPr lang="en-US" altLang="ko-KR" sz="1100" b="1" smtClean="0"/>
              <a:t> </a:t>
            </a:r>
            <a:endParaRPr lang="ko-KR" altLang="en-US" sz="11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902" y="2277746"/>
            <a:ext cx="5052822" cy="18519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60" y="4376316"/>
            <a:ext cx="4538453" cy="13352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652" y="4405301"/>
            <a:ext cx="4663822" cy="12697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기존의 정형화된 관계 정의에서 벗어낫 취향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코드별 관계성의 신뢰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2.2. </a:t>
            </a:r>
            <a:r>
              <a:rPr lang="ko-KR" altLang="en-US" sz="2000" b="1"/>
              <a:t>추천 알고리즘</a:t>
            </a:r>
            <a:endParaRPr lang="ko-KR" altLang="en-US" sz="2000" b="1" dirty="0"/>
          </a:p>
        </p:txBody>
      </p:sp>
      <p:sp>
        <p:nvSpPr>
          <p:cNvPr id="11" name="직사각형 10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기존의 정형화된 관계 정의에서 벗어낫 취향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코드별 관계성의 신뢰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51759" y="2059967"/>
            <a:ext cx="559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이충재 팀장은 “추천을 위한 분석 방법론은 많은데</a:t>
            </a:r>
            <a:r>
              <a:rPr lang="en-US" altLang="ko-KR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여러 종류를 실험해서 만들어나갔다”라며 “왓챠의 예상별점은 일반적으로 사용되는 </a:t>
            </a:r>
            <a:r>
              <a:rPr lang="ko-KR" altLang="en-US" sz="1600" b="1" u="sng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콜레보레이트 필터링</a:t>
            </a:r>
            <a:r>
              <a:rPr lang="ko-KR" altLang="en-US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이란 기술을 기본적으로 사용한다”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4" y="2001462"/>
            <a:ext cx="1852618" cy="172122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771331" y="3000692"/>
            <a:ext cx="6420663" cy="3084086"/>
            <a:chOff x="2490915" y="2842196"/>
            <a:chExt cx="6420663" cy="308408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0915" y="2842196"/>
              <a:ext cx="6420663" cy="266858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323817" y="5510784"/>
              <a:ext cx="4572000" cy="4154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050"/>
                <a:t>Badrul M. Sarwar, Overview of the Collaborative Filtering Process, 2001, </a:t>
              </a:r>
              <a:r>
                <a:rPr lang="ko-KR" altLang="en-US" sz="1050">
                  <a:hlinkClick r:id="rId4"/>
                </a:rPr>
                <a:t>http://</a:t>
              </a:r>
              <a:r>
                <a:rPr lang="ko-KR" altLang="en-US" sz="1050" smtClean="0">
                  <a:hlinkClick r:id="rId4"/>
                </a:rPr>
                <a:t>www10.org/cdrom/papers/519/node6.html</a:t>
              </a:r>
              <a:r>
                <a:rPr lang="ko-KR" altLang="en-US" sz="1050" smtClean="0"/>
                <a:t> </a:t>
              </a:r>
              <a:endParaRPr lang="ko-KR" altLang="en-US" sz="105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54" y="3871750"/>
            <a:ext cx="2379357" cy="221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2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2.2. </a:t>
            </a:r>
            <a:r>
              <a:rPr lang="ko-KR" altLang="en-US" sz="2000" b="1"/>
              <a:t>추천 알고리즘</a:t>
            </a:r>
            <a:endParaRPr lang="ko-KR" altLang="en-US" sz="2000" b="1" dirty="0"/>
          </a:p>
        </p:txBody>
      </p:sp>
      <p:sp>
        <p:nvSpPr>
          <p:cNvPr id="11" name="직사각형 10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다양하게 공개되어 있는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Collaborative Filtering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기술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3" y="3146120"/>
            <a:ext cx="1685925" cy="19907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390719" y="3214509"/>
            <a:ext cx="55900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Java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기반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Collaborative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Filtering Library</a:t>
            </a:r>
          </a:p>
          <a:p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3"/>
              </a:rPr>
              <a:t>http://www.philippeadjiman.com/blog/2009/11/11/flexible-collaborative-filtering-in-java-with-mahout-taste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3"/>
              </a:rPr>
              <a:t>/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spc="-5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6053" y="1945791"/>
            <a:ext cx="8221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666666"/>
                </a:solidFill>
                <a:latin typeface="Arial" panose="020B0604020202020204" pitchFamily="34" charset="0"/>
              </a:rPr>
              <a:t>Item Based Collaborative Filtering</a:t>
            </a:r>
            <a:r>
              <a:rPr lang="en-US" altLang="ko-KR" dirty="0">
                <a:solidFill>
                  <a:srgbClr val="666666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666666"/>
                </a:solidFill>
                <a:latin typeface="Arial" panose="020B0604020202020204" pitchFamily="34" charset="0"/>
              </a:rPr>
              <a:t>takes </a:t>
            </a:r>
            <a:r>
              <a:rPr lang="en-US" altLang="ko-KR" dirty="0">
                <a:solidFill>
                  <a:srgbClr val="666666"/>
                </a:solidFill>
                <a:latin typeface="Arial" panose="020B0604020202020204" pitchFamily="34" charset="0"/>
              </a:rPr>
              <a:t>the similarities between items’ consumption history</a:t>
            </a:r>
            <a:r>
              <a:rPr lang="en-US" altLang="ko-KR" dirty="0" smtClean="0">
                <a:solidFill>
                  <a:srgbClr val="666666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rgbClr val="666666"/>
                </a:solidFill>
                <a:latin typeface="Arial" panose="020B0604020202020204" pitchFamily="34" charset="0"/>
              </a:rPr>
              <a:t>User </a:t>
            </a:r>
            <a:r>
              <a:rPr lang="en-US" altLang="ko-KR" b="1" dirty="0">
                <a:solidFill>
                  <a:srgbClr val="666666"/>
                </a:solidFill>
                <a:latin typeface="Arial" panose="020B0604020202020204" pitchFamily="34" charset="0"/>
              </a:rPr>
              <a:t>Based Collaborative Filtering</a:t>
            </a:r>
            <a:r>
              <a:rPr lang="en-US" altLang="ko-KR" dirty="0">
                <a:solidFill>
                  <a:srgbClr val="666666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666666"/>
                </a:solidFill>
                <a:latin typeface="Arial" panose="020B0604020202020204" pitchFamily="34" charset="0"/>
              </a:rPr>
              <a:t>considers </a:t>
            </a:r>
            <a:r>
              <a:rPr lang="en-US" altLang="ko-KR" dirty="0">
                <a:solidFill>
                  <a:srgbClr val="666666"/>
                </a:solidFill>
                <a:latin typeface="Arial" panose="020B0604020202020204" pitchFamily="34" charset="0"/>
              </a:rPr>
              <a:t>similarities between user consumption history.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39" y="5214140"/>
            <a:ext cx="3051048" cy="105973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390718" y="4068533"/>
            <a:ext cx="67532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Python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기반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Collaborative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Filtering Code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5"/>
              </a:rPr>
              <a:t>http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5"/>
              </a:rPr>
              <a:t>://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5"/>
              </a:rPr>
              <a:t>aimotion.blogspot.kr/2009/11/collaborative-filtering-implementation.html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6"/>
              </a:rPr>
              <a:t>http://www.quuxlabs.com/blog/2010/09/matrix-factorization-a-simple-tutorial-and-implementation-in-python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6"/>
              </a:rPr>
              <a:t>/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53" y="5136845"/>
            <a:ext cx="1685925" cy="126991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390718" y="5425685"/>
            <a:ext cx="3473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R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기반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Collaborative Filtering Code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8"/>
              </a:rPr>
              <a:t>http://www.salemmarafi.com/code/collaborative-filtering-r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8"/>
              </a:rPr>
              <a:t>/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spc="-5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4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Use case analysis: </a:t>
            </a:r>
            <a:r>
              <a:rPr lang="en-US" altLang="ko-KR" sz="4000" b="1" spc="-250" dirty="0" err="1" smtClean="0"/>
              <a:t>Watcha</a:t>
            </a:r>
            <a:r>
              <a:rPr lang="en-US" altLang="ko-KR" sz="4000" b="1" spc="-250" dirty="0" smtClean="0"/>
              <a:t/>
            </a:r>
            <a:br>
              <a:rPr lang="en-US" altLang="ko-KR" sz="4000" b="1" spc="-250" dirty="0" smtClean="0"/>
            </a:br>
            <a:r>
              <a:rPr lang="en-US" altLang="ko-KR" sz="4000" b="1" spc="-250" dirty="0" smtClean="0"/>
              <a:t>Business </a:t>
            </a:r>
            <a:r>
              <a:rPr lang="en-US" altLang="ko-KR" sz="4000" b="1" spc="-250" dirty="0"/>
              <a:t>Model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The </a:t>
            </a:r>
            <a:r>
              <a:rPr lang="en-US" altLang="ko-KR" dirty="0"/>
              <a:t>9 Building Blocks of the business model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8" y="785912"/>
            <a:ext cx="8887325" cy="50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Group 1"/>
          <p:cNvGrpSpPr>
            <a:grpSpLocks/>
          </p:cNvGrpSpPr>
          <p:nvPr/>
        </p:nvGrpSpPr>
        <p:grpSpPr bwMode="auto">
          <a:xfrm>
            <a:off x="70879" y="580498"/>
            <a:ext cx="9002241" cy="6277502"/>
            <a:chOff x="47" y="0"/>
            <a:chExt cx="8064" cy="5968"/>
          </a:xfrm>
        </p:grpSpPr>
        <p:grpSp>
          <p:nvGrpSpPr>
            <p:cNvPr id="6152" name="Group 2"/>
            <p:cNvGrpSpPr>
              <a:grpSpLocks/>
            </p:cNvGrpSpPr>
            <p:nvPr/>
          </p:nvGrpSpPr>
          <p:grpSpPr bwMode="auto">
            <a:xfrm>
              <a:off x="47" y="4256"/>
              <a:ext cx="4040" cy="1712"/>
              <a:chOff x="0" y="0"/>
              <a:chExt cx="4040" cy="1712"/>
            </a:xfrm>
          </p:grpSpPr>
          <p:sp>
            <p:nvSpPr>
              <p:cNvPr id="6196" name="AutoShape 3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7" name="Picture 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3" name="Group 5"/>
            <p:cNvGrpSpPr>
              <a:grpSpLocks/>
            </p:cNvGrpSpPr>
            <p:nvPr/>
          </p:nvGrpSpPr>
          <p:grpSpPr bwMode="auto">
            <a:xfrm>
              <a:off x="6471" y="96"/>
              <a:ext cx="1640" cy="4192"/>
              <a:chOff x="0" y="0"/>
              <a:chExt cx="1640" cy="4192"/>
            </a:xfrm>
          </p:grpSpPr>
          <p:sp>
            <p:nvSpPr>
              <p:cNvPr id="6194" name="AutoShape 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5" name="Picture 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4" name="Group 8"/>
            <p:cNvGrpSpPr>
              <a:grpSpLocks/>
            </p:cNvGrpSpPr>
            <p:nvPr/>
          </p:nvGrpSpPr>
          <p:grpSpPr bwMode="auto">
            <a:xfrm>
              <a:off x="4063" y="4256"/>
              <a:ext cx="4040" cy="1712"/>
              <a:chOff x="0" y="0"/>
              <a:chExt cx="4040" cy="1712"/>
            </a:xfrm>
          </p:grpSpPr>
          <p:sp>
            <p:nvSpPr>
              <p:cNvPr id="6192" name="AutoShape 9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3" name="Picture 10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5" name="Group 11"/>
            <p:cNvGrpSpPr>
              <a:grpSpLocks/>
            </p:cNvGrpSpPr>
            <p:nvPr/>
          </p:nvGrpSpPr>
          <p:grpSpPr bwMode="auto">
            <a:xfrm>
              <a:off x="55" y="96"/>
              <a:ext cx="1640" cy="4192"/>
              <a:chOff x="0" y="0"/>
              <a:chExt cx="1640" cy="4192"/>
            </a:xfrm>
          </p:grpSpPr>
          <p:sp>
            <p:nvSpPr>
              <p:cNvPr id="6190" name="AutoShape 12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1" name="Picture 1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7" name="Group 15"/>
            <p:cNvGrpSpPr>
              <a:grpSpLocks/>
            </p:cNvGrpSpPr>
            <p:nvPr/>
          </p:nvGrpSpPr>
          <p:grpSpPr bwMode="auto">
            <a:xfrm>
              <a:off x="3255" y="96"/>
              <a:ext cx="1640" cy="4192"/>
              <a:chOff x="0" y="0"/>
              <a:chExt cx="1640" cy="4192"/>
            </a:xfrm>
          </p:grpSpPr>
          <p:sp>
            <p:nvSpPr>
              <p:cNvPr id="6188" name="AutoShape 1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9" name="Picture 1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8" name="Group 18"/>
            <p:cNvGrpSpPr>
              <a:grpSpLocks/>
            </p:cNvGrpSpPr>
            <p:nvPr/>
          </p:nvGrpSpPr>
          <p:grpSpPr bwMode="auto">
            <a:xfrm>
              <a:off x="4863" y="2176"/>
              <a:ext cx="1640" cy="2112"/>
              <a:chOff x="0" y="0"/>
              <a:chExt cx="1640" cy="2112"/>
            </a:xfrm>
          </p:grpSpPr>
          <p:sp>
            <p:nvSpPr>
              <p:cNvPr id="6186" name="AutoShape 1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7" name="Picture 2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9" name="Group 21"/>
            <p:cNvGrpSpPr>
              <a:grpSpLocks/>
            </p:cNvGrpSpPr>
            <p:nvPr/>
          </p:nvGrpSpPr>
          <p:grpSpPr bwMode="auto">
            <a:xfrm>
              <a:off x="4863" y="96"/>
              <a:ext cx="1640" cy="2112"/>
              <a:chOff x="0" y="0"/>
              <a:chExt cx="1640" cy="2112"/>
            </a:xfrm>
          </p:grpSpPr>
          <p:sp>
            <p:nvSpPr>
              <p:cNvPr id="6184" name="AutoShape 22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5" name="Picture 2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60" name="Group 24"/>
            <p:cNvGrpSpPr>
              <a:grpSpLocks/>
            </p:cNvGrpSpPr>
            <p:nvPr/>
          </p:nvGrpSpPr>
          <p:grpSpPr bwMode="auto">
            <a:xfrm>
              <a:off x="1647" y="2176"/>
              <a:ext cx="1640" cy="2112"/>
              <a:chOff x="0" y="0"/>
              <a:chExt cx="1640" cy="2112"/>
            </a:xfrm>
          </p:grpSpPr>
          <p:sp>
            <p:nvSpPr>
              <p:cNvPr id="6182" name="AutoShape 25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3" name="Picture 26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161" name="Picture 27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" y="4312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162" name="Group 28"/>
            <p:cNvGrpSpPr>
              <a:grpSpLocks/>
            </p:cNvGrpSpPr>
            <p:nvPr/>
          </p:nvGrpSpPr>
          <p:grpSpPr bwMode="auto">
            <a:xfrm>
              <a:off x="1647" y="96"/>
              <a:ext cx="1640" cy="2112"/>
              <a:chOff x="0" y="0"/>
              <a:chExt cx="1640" cy="2112"/>
            </a:xfrm>
          </p:grpSpPr>
          <p:sp>
            <p:nvSpPr>
              <p:cNvPr id="6180" name="AutoShape 2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1" name="Picture 3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163" name="Picture 31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4" name="Picture 32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Picture 3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" y="145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6" name="Picture 3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" y="2238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7" name="Picture 3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" y="2216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8" name="Picture 3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" y="430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9" name="Picture 3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" y="140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0" name="Picture 3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" y="0"/>
              <a:ext cx="560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71" name="Rectangle 39"/>
            <p:cNvSpPr>
              <a:spLocks/>
            </p:cNvSpPr>
            <p:nvPr/>
          </p:nvSpPr>
          <p:spPr bwMode="auto">
            <a:xfrm>
              <a:off x="575" y="4384"/>
              <a:ext cx="109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 dirty="0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 structure</a:t>
              </a:r>
            </a:p>
          </p:txBody>
        </p:sp>
        <p:sp>
          <p:nvSpPr>
            <p:cNvPr id="6172" name="Rectangle 40"/>
            <p:cNvSpPr>
              <a:spLocks/>
            </p:cNvSpPr>
            <p:nvPr/>
          </p:nvSpPr>
          <p:spPr bwMode="auto">
            <a:xfrm>
              <a:off x="4599" y="4380"/>
              <a:ext cx="132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Revenue streams</a:t>
              </a:r>
            </a:p>
          </p:txBody>
        </p:sp>
        <p:sp>
          <p:nvSpPr>
            <p:cNvPr id="6173" name="Rectangle 41"/>
            <p:cNvSpPr>
              <a:spLocks/>
            </p:cNvSpPr>
            <p:nvPr/>
          </p:nvSpPr>
          <p:spPr bwMode="auto">
            <a:xfrm>
              <a:off x="2127" y="2316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resources</a:t>
              </a:r>
            </a:p>
          </p:txBody>
        </p:sp>
        <p:sp>
          <p:nvSpPr>
            <p:cNvPr id="6174" name="Rectangle 42"/>
            <p:cNvSpPr>
              <a:spLocks/>
            </p:cNvSpPr>
            <p:nvPr/>
          </p:nvSpPr>
          <p:spPr bwMode="auto">
            <a:xfrm>
              <a:off x="2151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activities</a:t>
              </a:r>
            </a:p>
          </p:txBody>
        </p:sp>
        <p:sp>
          <p:nvSpPr>
            <p:cNvPr id="6175" name="Rectangle 43"/>
            <p:cNvSpPr>
              <a:spLocks/>
            </p:cNvSpPr>
            <p:nvPr/>
          </p:nvSpPr>
          <p:spPr bwMode="auto">
            <a:xfrm>
              <a:off x="535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partners</a:t>
              </a:r>
            </a:p>
          </p:txBody>
        </p:sp>
        <p:sp>
          <p:nvSpPr>
            <p:cNvPr id="6176" name="Rectangle 44"/>
            <p:cNvSpPr>
              <a:spLocks/>
            </p:cNvSpPr>
            <p:nvPr/>
          </p:nvSpPr>
          <p:spPr bwMode="auto">
            <a:xfrm>
              <a:off x="3767" y="120"/>
              <a:ext cx="85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Value proposition</a:t>
              </a:r>
            </a:p>
          </p:txBody>
        </p:sp>
        <p:sp>
          <p:nvSpPr>
            <p:cNvPr id="6177" name="Rectangle 45"/>
            <p:cNvSpPr>
              <a:spLocks/>
            </p:cNvSpPr>
            <p:nvPr/>
          </p:nvSpPr>
          <p:spPr bwMode="auto">
            <a:xfrm>
              <a:off x="5351" y="152"/>
              <a:ext cx="976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relationships</a:t>
              </a:r>
            </a:p>
          </p:txBody>
        </p:sp>
        <p:sp>
          <p:nvSpPr>
            <p:cNvPr id="6178" name="Rectangle 46"/>
            <p:cNvSpPr>
              <a:spLocks/>
            </p:cNvSpPr>
            <p:nvPr/>
          </p:nvSpPr>
          <p:spPr bwMode="auto">
            <a:xfrm>
              <a:off x="6679" y="120"/>
              <a:ext cx="97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r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segments</a:t>
              </a:r>
            </a:p>
          </p:txBody>
        </p:sp>
        <p:sp>
          <p:nvSpPr>
            <p:cNvPr id="6179" name="Rectangle 47"/>
            <p:cNvSpPr>
              <a:spLocks/>
            </p:cNvSpPr>
            <p:nvPr/>
          </p:nvSpPr>
          <p:spPr bwMode="auto">
            <a:xfrm>
              <a:off x="5415" y="2320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Channels</a:t>
              </a:r>
            </a:p>
          </p:txBody>
        </p:sp>
      </p:grpSp>
      <p:sp>
        <p:nvSpPr>
          <p:cNvPr id="5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6397"/>
            <a:ext cx="9144000" cy="752663"/>
          </a:xfrm>
        </p:spPr>
        <p:txBody>
          <a:bodyPr/>
          <a:lstStyle/>
          <a:p>
            <a:pPr eaLnBrk="1" hangingPunct="1"/>
            <a:r>
              <a:rPr lang="en-US" altLang="ja-JP" sz="3797" dirty="0" err="1" smtClean="0">
                <a:solidFill>
                  <a:srgbClr val="4C4C4C"/>
                </a:solidFill>
              </a:rPr>
              <a:t>Watcha</a:t>
            </a:r>
            <a:r>
              <a:rPr lang="en-US" altLang="ja-JP" sz="3797" dirty="0" smtClean="0">
                <a:solidFill>
                  <a:srgbClr val="4C4C4C"/>
                </a:solidFill>
              </a:rPr>
              <a:t> Business Model 1</a:t>
            </a:r>
            <a:endParaRPr lang="en-US" altLang="ko-KR" sz="3797" dirty="0">
              <a:solidFill>
                <a:srgbClr val="4C4C4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9044" y="1200150"/>
            <a:ext cx="167787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고객 평가 패턴 기반 적합 </a:t>
            </a:r>
            <a:r>
              <a:rPr lang="ko-KR" altLang="en-US" sz="1100" dirty="0" err="1" smtClean="0"/>
              <a:t>콘텐츠</a:t>
            </a:r>
            <a:r>
              <a:rPr lang="ko-KR" altLang="en-US" sz="1100" dirty="0" smtClean="0"/>
              <a:t> 추천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2013, 2014 </a:t>
            </a:r>
            <a:r>
              <a:rPr lang="ko-KR" altLang="en-US" sz="1100" dirty="0"/>
              <a:t>연속 </a:t>
            </a:r>
            <a:r>
              <a:rPr lang="en-US" altLang="ko-KR" sz="1100" dirty="0"/>
              <a:t>Google Play </a:t>
            </a:r>
            <a:r>
              <a:rPr lang="ko-KR" altLang="en-US" sz="1100" dirty="0"/>
              <a:t>최고의 </a:t>
            </a:r>
            <a:r>
              <a:rPr lang="ko-KR" altLang="en-US" sz="1100" dirty="0" err="1"/>
              <a:t>앱</a:t>
            </a:r>
            <a:r>
              <a:rPr lang="ko-KR" altLang="en-US" sz="1100" dirty="0"/>
              <a:t> </a:t>
            </a:r>
            <a:r>
              <a:rPr lang="en-US" altLang="ko-KR" sz="1100" dirty="0"/>
              <a:t>Best 30 </a:t>
            </a:r>
            <a:r>
              <a:rPr lang="ko-KR" altLang="en-US" sz="1100" dirty="0"/>
              <a:t>선정 </a:t>
            </a:r>
            <a:r>
              <a:rPr lang="en-US" altLang="ko-KR" sz="1100" dirty="0"/>
              <a:t>[2]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한국 사람들이 가장 많이 쓰는 </a:t>
            </a:r>
            <a:r>
              <a:rPr lang="ko-KR" altLang="en-US" sz="1100" dirty="0" err="1"/>
              <a:t>영화앱</a:t>
            </a:r>
            <a:r>
              <a:rPr lang="ko-KR" altLang="en-US" sz="1100" dirty="0"/>
              <a:t> </a:t>
            </a:r>
            <a:r>
              <a:rPr lang="en-US" altLang="ko-KR" sz="1100" dirty="0"/>
              <a:t>[2</a:t>
            </a:r>
            <a:r>
              <a:rPr lang="en-US" altLang="ko-KR" sz="1100" dirty="0" smtClean="0"/>
              <a:t>]</a:t>
            </a:r>
            <a:endParaRPr lang="en-US" altLang="ko-KR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186422" y="1190527"/>
            <a:ext cx="16778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콘텐츠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광고사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구글</a:t>
            </a:r>
            <a:r>
              <a:rPr lang="ko-KR" altLang="en-US" sz="1100" dirty="0"/>
              <a:t> 코리아와 </a:t>
            </a:r>
            <a:r>
              <a:rPr lang="ko-KR" altLang="en-US" sz="1100" dirty="0" smtClean="0"/>
              <a:t>제휴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구글의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영화 검색 결과로 </a:t>
            </a:r>
            <a:r>
              <a:rPr lang="ko-KR" altLang="en-US" sz="1100" dirty="0" err="1"/>
              <a:t>왓챠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별점</a:t>
            </a:r>
            <a:r>
              <a:rPr lang="ko-KR" altLang="en-US" sz="1100" dirty="0"/>
              <a:t> 평가를 노출하고 있음</a:t>
            </a:r>
            <a:r>
              <a:rPr lang="en-US" altLang="ko-KR" sz="1100" dirty="0"/>
              <a:t>.[3</a:t>
            </a:r>
            <a:r>
              <a:rPr lang="en-US" altLang="ko-KR" sz="1100" dirty="0" smtClean="0"/>
              <a:t>])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투자사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메가인베스트먼트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삼호그린인베스트먼트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캡스톤파트너스</a:t>
            </a:r>
            <a:r>
              <a:rPr lang="en-US" altLang="ko-KR" sz="1100" dirty="0"/>
              <a:t>(25</a:t>
            </a:r>
            <a:r>
              <a:rPr lang="ko-KR" altLang="en-US" sz="1100" dirty="0" err="1"/>
              <a:t>억원</a:t>
            </a:r>
            <a:r>
              <a:rPr lang="en-US" altLang="ko-KR" sz="1100" dirty="0"/>
              <a:t>) [5]</a:t>
            </a:r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018351" y="3309822"/>
            <a:ext cx="167787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 smtClean="0"/>
              <a:t>IT </a:t>
            </a:r>
            <a:r>
              <a:rPr lang="ko-KR" altLang="en-US" sz="900" dirty="0" smtClean="0"/>
              <a:t>서비스 인적 자원</a:t>
            </a:r>
            <a:endParaRPr lang="en-US" altLang="ko-KR" sz="900" dirty="0" smtClean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유의미한 매출 없이도 기술력 하나로 가능성을 </a:t>
            </a:r>
            <a:r>
              <a:rPr lang="ko-KR" altLang="en-US" sz="900" dirty="0" err="1"/>
              <a:t>평가받은</a:t>
            </a:r>
            <a:r>
              <a:rPr lang="ko-KR" altLang="en-US" sz="900" dirty="0"/>
              <a:t> 회사 </a:t>
            </a:r>
            <a:r>
              <a:rPr lang="en-US" altLang="ko-KR" sz="900" dirty="0"/>
              <a:t>[8]</a:t>
            </a:r>
            <a:endParaRPr lang="en-US" altLang="ko-KR" sz="900" dirty="0" smtClean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미국</a:t>
            </a:r>
            <a:r>
              <a:rPr lang="en-US" altLang="ko-KR" sz="900" dirty="0"/>
              <a:t>·</a:t>
            </a:r>
            <a:r>
              <a:rPr lang="ko-KR" altLang="en-US" sz="900" dirty="0"/>
              <a:t>영국</a:t>
            </a:r>
            <a:r>
              <a:rPr lang="en-US" altLang="ko-KR" sz="900" dirty="0"/>
              <a:t>·</a:t>
            </a:r>
            <a:r>
              <a:rPr lang="ko-KR" altLang="en-US" sz="900" dirty="0"/>
              <a:t>일본</a:t>
            </a:r>
            <a:r>
              <a:rPr lang="en-US" altLang="ko-KR" sz="900" dirty="0"/>
              <a:t>·</a:t>
            </a:r>
            <a:r>
              <a:rPr lang="ko-KR" altLang="en-US" sz="900" dirty="0"/>
              <a:t>중국 등 해외 각국의 </a:t>
            </a:r>
            <a:r>
              <a:rPr lang="ko-KR" altLang="en-US" sz="900" dirty="0" err="1"/>
              <a:t>콘텐츠</a:t>
            </a:r>
            <a:r>
              <a:rPr lang="ko-KR" altLang="en-US" sz="900" dirty="0"/>
              <a:t> 총 </a:t>
            </a:r>
            <a:r>
              <a:rPr lang="en-US" altLang="ko-KR" sz="900" dirty="0"/>
              <a:t>1</a:t>
            </a:r>
            <a:r>
              <a:rPr lang="ko-KR" altLang="en-US" sz="900" dirty="0"/>
              <a:t>만 </a:t>
            </a:r>
            <a:r>
              <a:rPr lang="ko-KR" altLang="en-US" sz="900" dirty="0" smtClean="0"/>
              <a:t>편의 메타데이터 </a:t>
            </a:r>
            <a:r>
              <a:rPr lang="en-US" altLang="ko-KR" sz="900" dirty="0"/>
              <a:t>[1] </a:t>
            </a:r>
            <a:endParaRPr lang="en-US" altLang="ko-KR" sz="900" dirty="0" smtClean="0"/>
          </a:p>
          <a:p>
            <a:pPr marL="171450" indent="-171450">
              <a:buFontTx/>
              <a:buChar char="-"/>
            </a:pPr>
            <a:r>
              <a:rPr lang="ko-KR" altLang="en-US" sz="900" dirty="0" err="1" smtClean="0"/>
              <a:t>설치수</a:t>
            </a:r>
            <a:r>
              <a:rPr lang="ko-KR" altLang="en-US" sz="900" dirty="0" smtClean="0"/>
              <a:t> </a:t>
            </a:r>
            <a:r>
              <a:rPr lang="en-US" altLang="ko-KR" sz="900" dirty="0"/>
              <a:t>1,000,000 - 5,000,000 [2]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2015</a:t>
            </a:r>
            <a:r>
              <a:rPr lang="ko-KR" altLang="en-US" sz="900" dirty="0"/>
              <a:t>월 </a:t>
            </a:r>
            <a:r>
              <a:rPr lang="en-US" altLang="ko-KR" sz="900" dirty="0"/>
              <a:t>8</a:t>
            </a:r>
            <a:r>
              <a:rPr lang="ko-KR" altLang="en-US" sz="900" dirty="0"/>
              <a:t>월 기준 </a:t>
            </a:r>
            <a:r>
              <a:rPr lang="en-US" altLang="ko-KR" sz="900" dirty="0"/>
              <a:t>160</a:t>
            </a:r>
            <a:r>
              <a:rPr lang="ko-KR" altLang="en-US" sz="900" dirty="0" err="1"/>
              <a:t>만명</a:t>
            </a:r>
            <a:r>
              <a:rPr lang="ko-KR" altLang="en-US" sz="900" dirty="0"/>
              <a:t> 활성 이용자 </a:t>
            </a:r>
            <a:r>
              <a:rPr lang="en-US" altLang="ko-KR" sz="900" dirty="0"/>
              <a:t>[4] 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340478" y="5551071"/>
            <a:ext cx="41500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인건비 </a:t>
            </a:r>
            <a:r>
              <a:rPr lang="en-US" altLang="ko-KR" sz="1100" dirty="0" smtClean="0"/>
              <a:t>(</a:t>
            </a:r>
            <a:r>
              <a:rPr lang="ko-KR" altLang="en-US" sz="1100" dirty="0" err="1"/>
              <a:t>왓챠의</a:t>
            </a:r>
            <a:r>
              <a:rPr lang="ko-KR" altLang="en-US" sz="1100" dirty="0"/>
              <a:t> 직원은 현재 </a:t>
            </a:r>
            <a:r>
              <a:rPr lang="en-US" altLang="ko-KR" sz="1100" dirty="0"/>
              <a:t>26</a:t>
            </a:r>
            <a:r>
              <a:rPr lang="ko-KR" altLang="en-US" sz="1100" dirty="0"/>
              <a:t>명이다</a:t>
            </a:r>
            <a:r>
              <a:rPr lang="en-US" altLang="ko-KR" sz="1100" dirty="0"/>
              <a:t>. </a:t>
            </a:r>
            <a:r>
              <a:rPr lang="ko-KR" altLang="en-US" sz="1100" dirty="0"/>
              <a:t>절반은 개발자이며 마케팅</a:t>
            </a:r>
            <a:r>
              <a:rPr lang="en-US" altLang="ko-KR" sz="1100" dirty="0"/>
              <a:t>, </a:t>
            </a:r>
            <a:r>
              <a:rPr lang="ko-KR" altLang="en-US" sz="1100" dirty="0"/>
              <a:t>디자인</a:t>
            </a:r>
            <a:r>
              <a:rPr lang="en-US" altLang="ko-KR" sz="1100" dirty="0"/>
              <a:t>, </a:t>
            </a:r>
            <a:r>
              <a:rPr lang="ko-KR" altLang="en-US" sz="1100" dirty="0"/>
              <a:t>운영 인력도 있다</a:t>
            </a:r>
            <a:r>
              <a:rPr lang="en-US" altLang="ko-KR" sz="1100" dirty="0"/>
              <a:t>. </a:t>
            </a:r>
            <a:r>
              <a:rPr lang="ko-KR" altLang="en-US" sz="1100" dirty="0"/>
              <a:t>직원들의 평균 나이는 </a:t>
            </a:r>
            <a:r>
              <a:rPr lang="en-US" altLang="ko-KR" sz="1100" dirty="0"/>
              <a:t>29</a:t>
            </a:r>
            <a:r>
              <a:rPr lang="ko-KR" altLang="en-US" sz="1100" dirty="0"/>
              <a:t>세다</a:t>
            </a:r>
            <a:r>
              <a:rPr lang="en-US" altLang="ko-KR" sz="1100" dirty="0"/>
              <a:t>.[7</a:t>
            </a:r>
            <a:r>
              <a:rPr lang="en-US" altLang="ko-KR" sz="1100" dirty="0" smtClean="0"/>
              <a:t>])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서버유지비 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호스팅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도메인 등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4868274" y="5547009"/>
            <a:ext cx="3938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수익모델 유사 영화를 선호하는 소비자 층에만 특정 영화 정보를 제공하는 </a:t>
            </a:r>
            <a:r>
              <a:rPr lang="en-US" altLang="ko-KR" sz="1100" dirty="0"/>
              <a:t>'</a:t>
            </a:r>
            <a:r>
              <a:rPr lang="ko-KR" altLang="en-US" sz="1100" dirty="0"/>
              <a:t>영화 </a:t>
            </a:r>
            <a:r>
              <a:rPr lang="ko-KR" altLang="en-US" sz="1100" dirty="0" err="1"/>
              <a:t>타겟</a:t>
            </a:r>
            <a:r>
              <a:rPr lang="ko-KR" altLang="en-US" sz="1100" dirty="0"/>
              <a:t> 광고</a:t>
            </a:r>
            <a:r>
              <a:rPr lang="en-US" altLang="ko-KR" sz="1100" dirty="0"/>
              <a:t>' [6</a:t>
            </a:r>
            <a:r>
              <a:rPr lang="en-US" altLang="ko-KR" sz="1100" dirty="0" smtClean="0"/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투자유치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VOD </a:t>
            </a:r>
            <a:r>
              <a:rPr lang="ko-KR" altLang="en-US" sz="1100" dirty="0" smtClean="0"/>
              <a:t>서비스 연계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구</a:t>
            </a:r>
            <a:r>
              <a:rPr lang="en-US" altLang="ko-KR" sz="1100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3764320" y="1200150"/>
            <a:ext cx="1677873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스스로의 평가 패턴을 분석해서 자신이 좋아할 만한 </a:t>
            </a:r>
            <a:r>
              <a:rPr lang="ko-KR" altLang="en-US" sz="1100" dirty="0" err="1" smtClean="0"/>
              <a:t>콘텐츠를</a:t>
            </a:r>
            <a:r>
              <a:rPr lang="ko-KR" altLang="en-US" sz="1100" dirty="0" smtClean="0"/>
              <a:t> 추천해 줌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'</a:t>
            </a:r>
            <a:r>
              <a:rPr lang="ko-KR" altLang="en-US" sz="1100" dirty="0" err="1"/>
              <a:t>왓챠</a:t>
            </a:r>
            <a:r>
              <a:rPr lang="ko-KR" altLang="en-US" sz="1100" dirty="0"/>
              <a:t> </a:t>
            </a:r>
            <a:r>
              <a:rPr lang="en-US" altLang="ko-KR" sz="1100" dirty="0"/>
              <a:t>3.0'</a:t>
            </a:r>
            <a:r>
              <a:rPr lang="ko-KR" altLang="en-US" sz="1100" dirty="0"/>
              <a:t>에서는 총 </a:t>
            </a:r>
            <a:r>
              <a:rPr lang="en-US" altLang="ko-KR" sz="1100" dirty="0"/>
              <a:t>1073</a:t>
            </a:r>
            <a:r>
              <a:rPr lang="ko-KR" altLang="en-US" sz="1100" dirty="0"/>
              <a:t>개 태그를 제공해 이용자 개인의 취향에 맞는 작품을 추천 </a:t>
            </a:r>
            <a:r>
              <a:rPr lang="en-US" altLang="ko-KR" sz="1100" dirty="0"/>
              <a:t>[1</a:t>
            </a:r>
            <a:r>
              <a:rPr lang="en-US" altLang="ko-KR" sz="1100" dirty="0" smtClean="0"/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조작 되지 않은 </a:t>
            </a:r>
            <a:r>
              <a:rPr lang="ko-KR" altLang="en-US" sz="1100" dirty="0"/>
              <a:t>국내 </a:t>
            </a:r>
            <a:r>
              <a:rPr lang="en-US" altLang="ko-KR" sz="1100" dirty="0"/>
              <a:t>1</a:t>
            </a:r>
            <a:r>
              <a:rPr lang="ko-KR" altLang="en-US" sz="1100" dirty="0"/>
              <a:t>위</a:t>
            </a:r>
            <a:r>
              <a:rPr lang="en-US" altLang="ko-KR" sz="1100" dirty="0"/>
              <a:t>! 2</a:t>
            </a:r>
            <a:r>
              <a:rPr lang="ko-KR" altLang="en-US" sz="1100" dirty="0" err="1"/>
              <a:t>억개의</a:t>
            </a:r>
            <a:r>
              <a:rPr lang="ko-KR" altLang="en-US" sz="1100" dirty="0"/>
              <a:t> 영화평 </a:t>
            </a:r>
            <a:r>
              <a:rPr lang="en-US" altLang="ko-KR" sz="1100" dirty="0"/>
              <a:t>(2</a:t>
            </a:r>
            <a:r>
              <a:rPr lang="ko-KR" altLang="en-US" sz="1100" dirty="0"/>
              <a:t>위 </a:t>
            </a:r>
            <a:r>
              <a:rPr lang="ko-KR" altLang="en-US" sz="1100" dirty="0" err="1"/>
              <a:t>네이버와</a:t>
            </a:r>
            <a:r>
              <a:rPr lang="ko-KR" altLang="en-US" sz="1100" dirty="0"/>
              <a:t> </a:t>
            </a:r>
            <a:r>
              <a:rPr lang="en-US" altLang="ko-KR" sz="1100" dirty="0"/>
              <a:t>20</a:t>
            </a:r>
            <a:r>
              <a:rPr lang="ko-KR" altLang="en-US" sz="1100" dirty="0"/>
              <a:t>배 차이</a:t>
            </a:r>
            <a:r>
              <a:rPr lang="en-US" altLang="ko-KR" sz="1100" dirty="0"/>
              <a:t>) [2][3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5582295" y="1200149"/>
            <a:ext cx="1677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모바일의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UI</a:t>
            </a:r>
            <a:r>
              <a:rPr lang="en-US" altLang="ko-KR" sz="1100" dirty="0"/>
              <a:t>, UX </a:t>
            </a:r>
            <a:r>
              <a:rPr lang="ko-KR" altLang="en-US" sz="1100" dirty="0"/>
              <a:t>구조는 앞으로 개선의 여지가 많아 </a:t>
            </a:r>
            <a:r>
              <a:rPr lang="ko-KR" altLang="en-US" sz="1100" dirty="0" smtClean="0"/>
              <a:t>보임</a:t>
            </a:r>
            <a:r>
              <a:rPr lang="en-US" altLang="ko-KR" sz="1100" dirty="0" smtClean="0"/>
              <a:t>.[</a:t>
            </a:r>
            <a:r>
              <a:rPr lang="en-US" altLang="ko-KR" sz="1100" dirty="0"/>
              <a:t>9]</a:t>
            </a:r>
            <a:endParaRPr lang="en-US" altLang="ko-KR" sz="1100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5582294" y="3401848"/>
            <a:ext cx="16778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웹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모바일</a:t>
            </a:r>
            <a:r>
              <a:rPr lang="ko-KR" altLang="en-US" sz="1100" dirty="0" smtClean="0"/>
              <a:t> 웹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모바일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어플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구글</a:t>
            </a:r>
            <a:r>
              <a:rPr lang="ko-KR" altLang="en-US" sz="1100" dirty="0" smtClean="0"/>
              <a:t> 영화</a:t>
            </a:r>
            <a:endParaRPr lang="en-US" altLang="ko-KR" sz="1100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7453132" y="1200149"/>
            <a:ext cx="1677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 smtClean="0"/>
              <a:t>IT</a:t>
            </a:r>
            <a:r>
              <a:rPr lang="ko-KR" altLang="en-US" sz="1100" dirty="0" smtClean="0"/>
              <a:t>에 접근 가능한   일반사용자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073644523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Business </a:t>
            </a:r>
            <a:r>
              <a:rPr lang="en-US" altLang="ko-KR" dirty="0"/>
              <a:t>Model Assessment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9" y="1304244"/>
            <a:ext cx="8661679" cy="4706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9520" y="1908504"/>
            <a:ext cx="9307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3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2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4973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Use case analysis: </a:t>
            </a:r>
            <a:r>
              <a:rPr lang="en-US" altLang="ko-KR" sz="4000" b="1" spc="-250" dirty="0" err="1" smtClean="0"/>
              <a:t>Watcha</a:t>
            </a:r>
            <a:r>
              <a:rPr lang="en-US" altLang="ko-KR" sz="4000" b="1" spc="-250" dirty="0" smtClean="0"/>
              <a:t/>
            </a:r>
            <a:br>
              <a:rPr lang="en-US" altLang="ko-KR" sz="4000" b="1" spc="-250" dirty="0" smtClean="0"/>
            </a:br>
            <a:r>
              <a:rPr lang="en-US" altLang="ko-KR" sz="4000" b="1" spc="-250" dirty="0"/>
              <a:t>Business Model Pivot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52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</a:t>
            </a:r>
            <a:r>
              <a:rPr lang="en-US" altLang="ko-KR" dirty="0" smtClean="0"/>
              <a:t>Pivot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/>
          <p:cNvSpPr/>
          <p:nvPr/>
        </p:nvSpPr>
        <p:spPr>
          <a:xfrm>
            <a:off x="436133" y="5381265"/>
            <a:ext cx="81506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 Customer Segments (</a:t>
            </a:r>
            <a:r>
              <a:rPr lang="ko-KR" altLang="en-US" sz="1600" b="1" dirty="0" smtClean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영화에만 집중</a:t>
            </a:r>
            <a:r>
              <a:rPr lang="en-US" altLang="ko-KR" sz="1600" b="1" dirty="0" smtClean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smtClean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도서</a:t>
            </a:r>
            <a:r>
              <a:rPr lang="en-US" altLang="ko-KR" sz="1600" b="1" dirty="0" smtClean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음악 등은 비즈니스 모델이 안정화되면 진출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 모델을 발굴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확장해야 하는 시점에서 비즈니스 영역을 확장하려고 시도함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본 비즈니스 모델 개선에는 영화를 좋아하고 좋은 영화 선택에 기꺼이 돈을 지불할 의사가 있는 고객을 대상으로 선정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90525" y="153626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 Defining BD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254" y="1905592"/>
            <a:ext cx="6566437" cy="34756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47049" y="3119799"/>
            <a:ext cx="605967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* Value Propositions</a:t>
            </a:r>
          </a:p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믿을 수 있는 영화 추천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스포일러가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없는 리뷰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취향에 맞지 않는 영화로 인한 비용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시간 낭비를 줄여줌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정확한 취향저격으로 프리미엄 감동을 선사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4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88296"/>
              </p:ext>
            </p:extLst>
          </p:nvPr>
        </p:nvGraphicFramePr>
        <p:xfrm>
          <a:off x="86061" y="747285"/>
          <a:ext cx="897187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Bigdata Landscape 2016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0484" y="6453935"/>
            <a:ext cx="8647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smtClean="0"/>
              <a:t>Matt Turck, Contexti, “Is Big Data Still a Thing? (The 2016 Big Data Landscape)“, 2016</a:t>
            </a:r>
          </a:p>
          <a:p>
            <a:r>
              <a:rPr lang="en-US" altLang="ko-KR" sz="900" smtClean="0">
                <a:hlinkClick r:id="rId2"/>
              </a:rPr>
              <a:t>http://www.contexti.com/blog/big-data-landscape-2016/</a:t>
            </a:r>
            <a:endParaRPr lang="ko-KR" altLang="en-US" sz="9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8"/>
          <a:stretch/>
        </p:blipFill>
        <p:spPr>
          <a:xfrm>
            <a:off x="96819" y="1065908"/>
            <a:ext cx="8961418" cy="53880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58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</a:t>
            </a:r>
            <a:r>
              <a:rPr lang="en-US" altLang="ko-KR" dirty="0" smtClean="0"/>
              <a:t>Pivot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/>
          <p:cNvSpPr/>
          <p:nvPr/>
        </p:nvSpPr>
        <p:spPr>
          <a:xfrm>
            <a:off x="741591" y="4886484"/>
            <a:ext cx="81506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비즈니스 모델에서는 직접적인 제휴를 맺거나 일시적인 영화 개봉에 맞춰서 협약을 하지 않으면 수익이 발생하지 않는다는 가장 큰 문제점을 안고 있음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지속적으로 기존 서비스로부터 매출이 발생하는 구조로의 개선이 요구됨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793" y="1976704"/>
            <a:ext cx="8278586" cy="269612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0525" y="153626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AS-IS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Analysis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71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</a:t>
            </a:r>
            <a:r>
              <a:rPr lang="en-US" altLang="ko-KR" dirty="0" smtClean="0"/>
              <a:t>Pivot – Movie Point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468"/>
            <a:ext cx="9144000" cy="56864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068284" y="1648874"/>
            <a:ext cx="3340931" cy="2238563"/>
            <a:chOff x="4749878" y="1955290"/>
            <a:chExt cx="4282378" cy="2935118"/>
          </a:xfrm>
        </p:grpSpPr>
        <p:grpSp>
          <p:nvGrpSpPr>
            <p:cNvPr id="12" name="그룹 11"/>
            <p:cNvGrpSpPr/>
            <p:nvPr/>
          </p:nvGrpSpPr>
          <p:grpSpPr>
            <a:xfrm>
              <a:off x="4749878" y="1955290"/>
              <a:ext cx="4181851" cy="2935118"/>
              <a:chOff x="4398813" y="1905421"/>
              <a:chExt cx="4478486" cy="3172765"/>
            </a:xfrm>
          </p:grpSpPr>
          <p:pic>
            <p:nvPicPr>
              <p:cNvPr id="14" name="Picture 2" descr="스크린샷 2015-04-08 오전 8.29.0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8813" y="2264002"/>
                <a:ext cx="4478486" cy="28141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5657908" y="1905421"/>
                <a:ext cx="1626067" cy="332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b="1" u="sng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anum gothic"/>
                  </a:rPr>
                  <a:t>포인트 정책 예시</a:t>
                </a:r>
                <a:endParaRPr lang="ko-KR" altLang="en-US" sz="14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8291" y="2287013"/>
              <a:ext cx="1963965" cy="26033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7" name="직선 화살표 연결선 16"/>
          <p:cNvCxnSpPr/>
          <p:nvPr/>
        </p:nvCxnSpPr>
        <p:spPr>
          <a:xfrm flipV="1">
            <a:off x="7233557" y="836712"/>
            <a:ext cx="342900" cy="812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8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Pivot – Movie Point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390525" y="1536260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To-Be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Analysis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4774" y="5302862"/>
            <a:ext cx="8150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포인트 제도를 통해 상대적으로 지불의사가 높은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헤비유저들을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대상으로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과금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라이트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유저의 경우에도 리뷰를 입력할 수록 포인트가 적립되기 때문에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구축에 도움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49" y="2127842"/>
            <a:ext cx="7623402" cy="29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</a:t>
            </a:r>
            <a:r>
              <a:rPr lang="en-US" altLang="ko-KR" dirty="0" smtClean="0"/>
              <a:t>Model Overview</a:t>
            </a:r>
            <a:endParaRPr lang="ko-KR" altLang="en-US" dirty="0"/>
          </a:p>
        </p:txBody>
      </p:sp>
      <p:graphicFrame>
        <p:nvGraphicFramePr>
          <p:cNvPr id="11" name="다이어그램 10"/>
          <p:cNvGraphicFramePr/>
          <p:nvPr>
            <p:extLst/>
          </p:nvPr>
        </p:nvGraphicFramePr>
        <p:xfrm>
          <a:off x="5474664" y="1996111"/>
          <a:ext cx="352237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AutoShape 29"/>
          <p:cNvSpPr>
            <a:spLocks noChangeArrowheads="1"/>
          </p:cNvSpPr>
          <p:nvPr/>
        </p:nvSpPr>
        <p:spPr bwMode="gray">
          <a:xfrm rot="16200000" flipV="1">
            <a:off x="4288220" y="3884232"/>
            <a:ext cx="1926008" cy="231776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67112" y="1549822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u="sng" dirty="0" smtClean="0">
                <a:solidFill>
                  <a:srgbClr val="2E2E2E"/>
                </a:solidFill>
                <a:latin typeface="nanum gothic"/>
              </a:rPr>
              <a:t>적용한 </a:t>
            </a:r>
            <a:r>
              <a:rPr lang="ko-KR" altLang="en-US" sz="1400" b="1" u="sng" dirty="0">
                <a:solidFill>
                  <a:srgbClr val="2E2E2E"/>
                </a:solidFill>
                <a:latin typeface="nanum gothic"/>
              </a:rPr>
              <a:t>비즈니스 모델</a:t>
            </a:r>
          </a:p>
        </p:txBody>
      </p:sp>
      <p:graphicFrame>
        <p:nvGraphicFramePr>
          <p:cNvPr id="16" name="다이어그램 15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55781" y="1837131"/>
          <a:ext cx="4456237" cy="42229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5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853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분류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기능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수익원천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창출가치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핵심역량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31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중개형</a:t>
                      </a:r>
                      <a:r>
                        <a:rPr lang="ko-KR" altLang="en-US" sz="900" b="1" kern="0" spc="0" dirty="0">
                          <a:effectLst/>
                        </a:rPr>
                        <a:t>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*공급자와 </a:t>
                      </a:r>
                      <a:r>
                        <a:rPr lang="ko-KR" altLang="en-US" sz="900" b="1" kern="0" spc="0" dirty="0">
                          <a:effectLst/>
                        </a:rPr>
                        <a:t>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입점비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*상호 </a:t>
                      </a:r>
                      <a:r>
                        <a:rPr lang="ko-KR" altLang="en-US" sz="900" b="1" kern="0" spc="0" dirty="0">
                          <a:effectLst/>
                        </a:rPr>
                        <a:t>연결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 </a:t>
                      </a:r>
                      <a:r>
                        <a:rPr lang="ko-KR" altLang="en-US" sz="900" b="1" kern="0" spc="0" dirty="0">
                          <a:effectLst/>
                        </a:rPr>
                        <a:t>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*검색 </a:t>
                      </a:r>
                      <a:r>
                        <a:rPr lang="ko-KR" altLang="en-US" sz="900" b="1" kern="0" spc="0" dirty="0">
                          <a:effectLst/>
                        </a:rPr>
                        <a:t>가이드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광고형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*광고매체기능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브로드캐스팅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*방문 </a:t>
                      </a:r>
                      <a:r>
                        <a:rPr lang="ko-KR" altLang="en-US" sz="900" b="1" kern="0" spc="0" dirty="0">
                          <a:effectLst/>
                        </a:rPr>
                        <a:t>및 관심 유도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*검색결과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규모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과금체계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정보 중개형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 </a:t>
                      </a:r>
                      <a:r>
                        <a:rPr lang="ko-KR" altLang="en-US" sz="900" b="1" kern="0" spc="0" dirty="0">
                          <a:effectLst/>
                        </a:rPr>
                        <a:t>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*이용 </a:t>
                      </a:r>
                      <a:r>
                        <a:rPr lang="ko-KR" altLang="en-US" sz="900" b="1" kern="0" spc="0" dirty="0">
                          <a:effectLst/>
                        </a:rPr>
                        <a:t>행태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*정보이용료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확보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*이용행태 </a:t>
                      </a:r>
                      <a:r>
                        <a:rPr lang="ko-KR" altLang="en-US" sz="900" b="1" kern="0" spc="0" dirty="0">
                          <a:effectLst/>
                        </a:rPr>
                        <a:t>모니터링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제조형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*제조업체가 </a:t>
                      </a:r>
                      <a:r>
                        <a:rPr lang="ko-KR" altLang="en-US" sz="900" b="1" kern="0" spc="0" dirty="0">
                          <a:effectLst/>
                        </a:rPr>
                        <a:t>직접판매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*구매비용절감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*서비스향상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*공급가격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697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상거래형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*공급자와 </a:t>
                      </a:r>
                      <a:r>
                        <a:rPr lang="ko-KR" altLang="en-US" sz="900" b="1" kern="0" spc="0" dirty="0">
                          <a:effectLst/>
                        </a:rPr>
                        <a:t>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 </a:t>
                      </a:r>
                      <a:r>
                        <a:rPr lang="ko-KR" altLang="en-US" sz="900" b="1" kern="0" spc="0" dirty="0">
                          <a:effectLst/>
                        </a:rPr>
                        <a:t>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*공급가격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커뮤니티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*가입자와의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커뮤니케이션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*회비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*공통관심주제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*정보공유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*참여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제휴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제휴사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*상호 </a:t>
                      </a:r>
                      <a:r>
                        <a:rPr lang="ko-KR" altLang="en-US" sz="900" b="1" kern="0" spc="0" dirty="0">
                          <a:effectLst/>
                        </a:rPr>
                        <a:t>연결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규모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가입형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*구독료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보유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유틸리티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*유틸리티 </a:t>
                      </a:r>
                      <a:r>
                        <a:rPr lang="ko-KR" altLang="en-US" sz="900" b="1" kern="0" spc="0" dirty="0">
                          <a:effectLst/>
                        </a:rPr>
                        <a:t>서비스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*사용료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*인프라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*운영관리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*부가서비스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97900" y="150146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u="sng" dirty="0">
                <a:solidFill>
                  <a:srgbClr val="2E2E2E"/>
                </a:solidFill>
                <a:latin typeface="nanum gothic"/>
              </a:rPr>
              <a:t>Business Model Type on the internet </a:t>
            </a:r>
            <a:endParaRPr lang="ko-KR" altLang="en-US" sz="1400" b="1" u="sng" dirty="0">
              <a:solidFill>
                <a:srgbClr val="2E2E2E"/>
              </a:solidFill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0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Use case analysis: </a:t>
            </a:r>
            <a:r>
              <a:rPr lang="en-US" altLang="ko-KR" sz="4000" b="1" spc="-250" dirty="0" err="1" smtClean="0"/>
              <a:t>Watcha</a:t>
            </a:r>
            <a:r>
              <a:rPr lang="en-US" altLang="ko-KR" sz="4000" b="1" spc="-250" dirty="0"/>
              <a:t/>
            </a:r>
            <a:br>
              <a:rPr lang="en-US" altLang="ko-KR" sz="4000" b="1" spc="-250" dirty="0"/>
            </a:br>
            <a:r>
              <a:rPr lang="en-US" altLang="ko-KR" sz="4000" b="1" spc="-250" dirty="0"/>
              <a:t>New Business Model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3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/>
              <a:t>New Business Model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en-US" altLang="ko-KR" dirty="0" smtClean="0"/>
              <a:t>Totem Shop - </a:t>
            </a:r>
            <a:r>
              <a:rPr lang="ko-KR" altLang="en-US" dirty="0" smtClean="0"/>
              <a:t>영화 소품 경매 서비스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054" y="1273242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영화를 추억하는 </a:t>
            </a:r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의미있는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기억의 편린을 내 곁으로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…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" name="다이어그램 3"/>
          <p:cNvGraphicFramePr/>
          <p:nvPr>
            <p:extLst/>
          </p:nvPr>
        </p:nvGraphicFramePr>
        <p:xfrm>
          <a:off x="447751" y="1391988"/>
          <a:ext cx="8228862" cy="463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AutoShape 29"/>
          <p:cNvSpPr>
            <a:spLocks noChangeArrowheads="1"/>
          </p:cNvSpPr>
          <p:nvPr/>
        </p:nvSpPr>
        <p:spPr bwMode="gray">
          <a:xfrm flipV="1">
            <a:off x="2446657" y="5637175"/>
            <a:ext cx="2391755" cy="213089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055" y="5909637"/>
            <a:ext cx="6332960" cy="44105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 smtClean="0">
                <a:latin typeface="나눔고딕" pitchFamily="50" charset="-127"/>
                <a:ea typeface="나눔고딕" pitchFamily="50" charset="-127"/>
              </a:rPr>
              <a:t>상한가가 없는 경매 방식으로 비즈니스 모델의 시장성 높음</a:t>
            </a:r>
          </a:p>
        </p:txBody>
      </p:sp>
      <p:sp>
        <p:nvSpPr>
          <p:cNvPr id="17" name="AutoShape 29"/>
          <p:cNvSpPr>
            <a:spLocks noChangeArrowheads="1"/>
          </p:cNvSpPr>
          <p:nvPr/>
        </p:nvSpPr>
        <p:spPr bwMode="gray">
          <a:xfrm flipV="1">
            <a:off x="6872048" y="5608336"/>
            <a:ext cx="1825987" cy="213089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72048" y="5909637"/>
            <a:ext cx="1804565" cy="44105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 smtClean="0">
                <a:latin typeface="나눔고딕" pitchFamily="50" charset="-127"/>
                <a:ea typeface="나눔고딕" pitchFamily="50" charset="-127"/>
              </a:rPr>
              <a:t>경매 호응도 사전체크</a:t>
            </a:r>
          </a:p>
        </p:txBody>
      </p:sp>
      <p:pic>
        <p:nvPicPr>
          <p:cNvPr id="3074" name="Picture 2" descr="http://ftp.gameshot.net/community/ip_news/4294965721/4/012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22" y="628841"/>
            <a:ext cx="685256" cy="6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36499" y="673591"/>
            <a:ext cx="2433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Totem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은 현실과 꿈을 </a:t>
            </a:r>
            <a:endParaRPr lang="en-US" altLang="ko-KR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구분하는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물건 </a:t>
            </a:r>
            <a:r>
              <a: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</a:t>
            </a:r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인셉션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2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/>
              <a:t>New Business Model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시장성 분석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054" y="1273242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영화시장은 </a:t>
            </a:r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상승중이며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, “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만족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을 추구하는 소장품은 상대적으로 가격 상한선으로 부터 자유로움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708658" y="1833643"/>
            <a:ext cx="7726681" cy="4575470"/>
            <a:chOff x="228598" y="1833643"/>
            <a:chExt cx="7726681" cy="4575470"/>
          </a:xfrm>
        </p:grpSpPr>
        <p:sp>
          <p:nvSpPr>
            <p:cNvPr id="24" name="직사각형 23"/>
            <p:cNvSpPr/>
            <p:nvPr/>
          </p:nvSpPr>
          <p:spPr>
            <a:xfrm>
              <a:off x="228598" y="1833643"/>
              <a:ext cx="7726681" cy="457547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5302827" y="1880022"/>
              <a:ext cx="2622712" cy="2279853"/>
              <a:chOff x="5745929" y="4149949"/>
              <a:chExt cx="2622712" cy="2279853"/>
            </a:xfrm>
          </p:grpSpPr>
          <p:pic>
            <p:nvPicPr>
              <p:cNvPr id="2050" name="Picture 2" descr="http://img.hankyung.com/photo/201403/AA.8468966.1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4" b="17897"/>
              <a:stretch/>
            </p:blipFill>
            <p:spPr bwMode="auto">
              <a:xfrm>
                <a:off x="5745929" y="4149949"/>
                <a:ext cx="2417016" cy="2090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5816290" y="6183581"/>
                <a:ext cx="255235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1" dirty="0" smtClean="0"/>
                  <a:t>완전 비탄력적인 소장품의 공급 곡선 </a:t>
                </a:r>
                <a:r>
                  <a:rPr lang="en-US" altLang="ko-KR" sz="1000" b="1" dirty="0" smtClean="0"/>
                  <a:t>[1]</a:t>
                </a:r>
                <a:endParaRPr lang="ko-KR" altLang="en-US" sz="1000" b="1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244689" y="4206230"/>
              <a:ext cx="3483468" cy="2164968"/>
              <a:chOff x="-262596" y="4159472"/>
              <a:chExt cx="3483468" cy="216496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-107145" y="6078219"/>
                <a:ext cx="332801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1" dirty="0" smtClean="0"/>
                  <a:t>영화 </a:t>
                </a:r>
                <a:r>
                  <a:rPr lang="en-US" altLang="ko-KR" sz="1000" b="1" dirty="0" smtClean="0"/>
                  <a:t>&lt;</a:t>
                </a:r>
                <a:r>
                  <a:rPr lang="ko-KR" altLang="en-US" sz="1000" b="1" dirty="0" smtClean="0"/>
                  <a:t>도둑들</a:t>
                </a:r>
                <a:r>
                  <a:rPr lang="en-US" altLang="ko-KR" sz="1000" b="1" dirty="0" smtClean="0"/>
                  <a:t>&gt; </a:t>
                </a:r>
                <a:r>
                  <a:rPr lang="ko-KR" altLang="en-US" sz="1000" b="1" dirty="0" smtClean="0"/>
                  <a:t>김수현의 라이터 </a:t>
                </a:r>
                <a:r>
                  <a:rPr lang="en-US" altLang="ko-KR" sz="1000" b="1" dirty="0" smtClean="0"/>
                  <a:t>100</a:t>
                </a:r>
                <a:r>
                  <a:rPr lang="ko-KR" altLang="en-US" sz="1000" b="1" dirty="0" smtClean="0"/>
                  <a:t>만원에 낙찰</a:t>
                </a:r>
                <a:r>
                  <a:rPr lang="en-US" altLang="ko-KR" sz="1000" b="1" dirty="0" smtClean="0"/>
                  <a:t>[2]</a:t>
                </a:r>
                <a:endParaRPr lang="ko-KR" altLang="en-US" sz="1000" b="1" dirty="0"/>
              </a:p>
            </p:txBody>
          </p:sp>
          <p:pic>
            <p:nvPicPr>
              <p:cNvPr id="2052" name="Picture 4" descr="http://menu.mtn.co.kr/upload/article/2012/07/26/2012072614561597720_01_854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2596" y="4159472"/>
                <a:ext cx="3483468" cy="1888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406978" y="1841999"/>
              <a:ext cx="4808529" cy="2304555"/>
              <a:chOff x="323850" y="1798247"/>
              <a:chExt cx="4808529" cy="2304555"/>
            </a:xfrm>
          </p:grpSpPr>
          <p:pic>
            <p:nvPicPr>
              <p:cNvPr id="2054" name="Picture 6" descr=" 기사의 0번째 이미지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850" y="1798247"/>
                <a:ext cx="4762500" cy="2124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560378" y="3856581"/>
                <a:ext cx="457200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b="1" dirty="0" smtClean="0"/>
                  <a:t>매년 상승하면서 </a:t>
                </a:r>
                <a:r>
                  <a:rPr lang="en-US" altLang="ko-KR" sz="1000" b="1" dirty="0" smtClean="0"/>
                  <a:t>2015</a:t>
                </a:r>
                <a:r>
                  <a:rPr lang="ko-KR" altLang="en-US" sz="1000" b="1" dirty="0" smtClean="0"/>
                  <a:t>년 </a:t>
                </a:r>
                <a:r>
                  <a:rPr lang="en-US" altLang="ko-KR" sz="1000" b="1" dirty="0" smtClean="0"/>
                  <a:t>1</a:t>
                </a:r>
                <a:r>
                  <a:rPr lang="ko-KR" altLang="en-US" sz="1000" b="1" dirty="0" smtClean="0"/>
                  <a:t>분기에는 </a:t>
                </a:r>
                <a:r>
                  <a:rPr lang="ko-KR" altLang="en-US" sz="1000" b="1" dirty="0" err="1" smtClean="0"/>
                  <a:t>어닝</a:t>
                </a:r>
                <a:r>
                  <a:rPr lang="ko-KR" altLang="en-US" sz="1000" b="1" dirty="0" smtClean="0"/>
                  <a:t> </a:t>
                </a:r>
                <a:r>
                  <a:rPr lang="ko-KR" altLang="en-US" sz="1000" b="1" dirty="0" err="1" smtClean="0"/>
                  <a:t>서프라이즈를</a:t>
                </a:r>
                <a:r>
                  <a:rPr lang="ko-KR" altLang="en-US" sz="1000" b="1" dirty="0" smtClean="0"/>
                  <a:t> 기록함</a:t>
                </a:r>
                <a:r>
                  <a:rPr lang="en-US" altLang="ko-KR" sz="1000" b="1" dirty="0" smtClean="0"/>
                  <a:t>. [3] </a:t>
                </a:r>
                <a:endParaRPr lang="ko-KR" altLang="en-US" sz="1000" b="1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483177" y="4187492"/>
              <a:ext cx="3506932" cy="2197457"/>
              <a:chOff x="5316173" y="1862790"/>
              <a:chExt cx="3276528" cy="2086317"/>
            </a:xfrm>
          </p:grpSpPr>
          <p:pic>
            <p:nvPicPr>
              <p:cNvPr id="2056" name="Picture 8" descr="http://img.etoday.co.kr/pto_db/2015/04/700/20150414100334_619461_1000_629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6173" y="1862790"/>
                <a:ext cx="3276528" cy="1887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5895180" y="3702886"/>
                <a:ext cx="229582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b="1" dirty="0"/>
                  <a:t>1</a:t>
                </a:r>
                <a:r>
                  <a:rPr lang="ko-KR" altLang="en-US" sz="1000" b="1" dirty="0"/>
                  <a:t>인당 관람 </a:t>
                </a:r>
                <a:r>
                  <a:rPr lang="ko-KR" altLang="en-US" sz="1000" b="1" dirty="0" smtClean="0"/>
                  <a:t>횟수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/>
                  <a:t>한국이 세계</a:t>
                </a:r>
                <a:r>
                  <a:rPr lang="en-US" altLang="ko-KR" sz="1000" b="1" dirty="0"/>
                  <a:t>1</a:t>
                </a:r>
                <a:r>
                  <a:rPr lang="ko-KR" altLang="en-US" sz="1000" b="1" dirty="0" smtClean="0"/>
                  <a:t>위 </a:t>
                </a:r>
                <a:r>
                  <a:rPr lang="en-US" altLang="ko-KR" sz="1000" b="1" dirty="0" smtClean="0"/>
                  <a:t>[4]</a:t>
                </a:r>
                <a:endParaRPr lang="ko-KR" altLang="en-US" sz="1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276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New Business Model</a:t>
            </a:r>
            <a:endParaRPr lang="ko-KR" altLang="en-US" dirty="0"/>
          </a:p>
        </p:txBody>
      </p:sp>
      <p:graphicFrame>
        <p:nvGraphicFramePr>
          <p:cNvPr id="11" name="다이어그램 10"/>
          <p:cNvGraphicFramePr/>
          <p:nvPr>
            <p:extLst/>
          </p:nvPr>
        </p:nvGraphicFramePr>
        <p:xfrm>
          <a:off x="5297771" y="2281861"/>
          <a:ext cx="352237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AutoShape 29"/>
          <p:cNvSpPr>
            <a:spLocks noChangeArrowheads="1"/>
          </p:cNvSpPr>
          <p:nvPr/>
        </p:nvSpPr>
        <p:spPr bwMode="gray">
          <a:xfrm rot="16200000" flipV="1">
            <a:off x="4111327" y="4169982"/>
            <a:ext cx="1926008" cy="231776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90219" y="1835572"/>
            <a:ext cx="187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u="sng" dirty="0" smtClean="0">
                <a:solidFill>
                  <a:srgbClr val="2E2E2E"/>
                </a:solidFill>
                <a:latin typeface="nanum gothic"/>
              </a:rPr>
              <a:t>추가한 비즈니스 </a:t>
            </a:r>
            <a:r>
              <a:rPr lang="ko-KR" altLang="en-US" sz="1400" b="1" u="sng" dirty="0">
                <a:solidFill>
                  <a:srgbClr val="2E2E2E"/>
                </a:solidFill>
                <a:latin typeface="nanum gothic"/>
              </a:rPr>
              <a:t>모델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23851" y="2122881"/>
          <a:ext cx="4456237" cy="42229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5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853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분류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기능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수익원천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창출가치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핵심역량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31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중개형</a:t>
                      </a:r>
                      <a:r>
                        <a:rPr lang="ko-KR" altLang="en-US" sz="900" b="1" kern="0" spc="0" dirty="0">
                          <a:effectLst/>
                        </a:rPr>
                        <a:t>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*공급자와 </a:t>
                      </a:r>
                      <a:r>
                        <a:rPr lang="ko-KR" altLang="en-US" sz="900" b="1" kern="0" spc="0" dirty="0">
                          <a:effectLst/>
                        </a:rPr>
                        <a:t>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입점비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*상호 </a:t>
                      </a:r>
                      <a:r>
                        <a:rPr lang="ko-KR" altLang="en-US" sz="900" b="1" kern="0" spc="0" dirty="0">
                          <a:effectLst/>
                        </a:rPr>
                        <a:t>연결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 </a:t>
                      </a:r>
                      <a:r>
                        <a:rPr lang="ko-KR" altLang="en-US" sz="900" b="1" kern="0" spc="0" dirty="0">
                          <a:effectLst/>
                        </a:rPr>
                        <a:t>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*검색 </a:t>
                      </a:r>
                      <a:r>
                        <a:rPr lang="ko-KR" altLang="en-US" sz="900" b="1" kern="0" spc="0" dirty="0">
                          <a:effectLst/>
                        </a:rPr>
                        <a:t>가이드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광고형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*광고매체기능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브로드캐스팅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*방문 </a:t>
                      </a:r>
                      <a:r>
                        <a:rPr lang="ko-KR" altLang="en-US" sz="900" b="1" kern="0" spc="0" dirty="0">
                          <a:effectLst/>
                        </a:rPr>
                        <a:t>및 관심 유도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*검색결과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규모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과금체계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정보 중개형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 </a:t>
                      </a:r>
                      <a:r>
                        <a:rPr lang="ko-KR" altLang="en-US" sz="900" b="1" kern="0" spc="0" dirty="0">
                          <a:effectLst/>
                        </a:rPr>
                        <a:t>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*이용 </a:t>
                      </a:r>
                      <a:r>
                        <a:rPr lang="ko-KR" altLang="en-US" sz="900" b="1" kern="0" spc="0" dirty="0">
                          <a:effectLst/>
                        </a:rPr>
                        <a:t>행태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*정보이용료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확보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*이용행태 </a:t>
                      </a:r>
                      <a:r>
                        <a:rPr lang="ko-KR" altLang="en-US" sz="900" b="1" kern="0" spc="0" dirty="0">
                          <a:effectLst/>
                        </a:rPr>
                        <a:t>모니터링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제조형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*제조업체가 </a:t>
                      </a:r>
                      <a:r>
                        <a:rPr lang="ko-KR" altLang="en-US" sz="900" b="1" kern="0" spc="0" dirty="0">
                          <a:effectLst/>
                        </a:rPr>
                        <a:t>직접판매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*구매비용절감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*서비스향상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*공급가격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697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상거래형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*공급자와 </a:t>
                      </a:r>
                      <a:r>
                        <a:rPr lang="ko-KR" altLang="en-US" sz="900" b="1" kern="0" spc="0" dirty="0">
                          <a:effectLst/>
                        </a:rPr>
                        <a:t>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 </a:t>
                      </a:r>
                      <a:r>
                        <a:rPr lang="ko-KR" altLang="en-US" sz="900" b="1" kern="0" spc="0" dirty="0">
                          <a:effectLst/>
                        </a:rPr>
                        <a:t>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*공급가격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커뮤니티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*가입자와의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커뮤니케이션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*회비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*공통관심주제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*정보공유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*참여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제휴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제휴사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*상호 </a:t>
                      </a:r>
                      <a:r>
                        <a:rPr lang="ko-KR" altLang="en-US" sz="900" b="1" kern="0" spc="0" dirty="0">
                          <a:effectLst/>
                        </a:rPr>
                        <a:t>연결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규모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가입형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*구독료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보유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유틸리티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*유틸리티 </a:t>
                      </a:r>
                      <a:r>
                        <a:rPr lang="ko-KR" altLang="en-US" sz="900" b="1" kern="0" spc="0" dirty="0">
                          <a:effectLst/>
                        </a:rPr>
                        <a:t>서비스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*사용료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*인프라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*운영관리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*부가서비스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65970" y="178721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u="sng" dirty="0">
                <a:solidFill>
                  <a:srgbClr val="2E2E2E"/>
                </a:solidFill>
                <a:latin typeface="nanum gothic"/>
              </a:rPr>
              <a:t>Business Model Type on the internet </a:t>
            </a:r>
            <a:endParaRPr lang="ko-KR" altLang="en-US" sz="1400" b="1" u="sng" dirty="0">
              <a:solidFill>
                <a:srgbClr val="2E2E2E"/>
              </a:solidFill>
              <a:latin typeface="nanum gothic"/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323851" y="831904"/>
            <a:ext cx="8496299" cy="288032"/>
          </a:xfrm>
        </p:spPr>
        <p:txBody>
          <a:bodyPr/>
          <a:lstStyle/>
          <a:p>
            <a:r>
              <a:rPr lang="en-US" altLang="ko-KR" dirty="0" smtClean="0"/>
              <a:t>3. New Business </a:t>
            </a:r>
            <a:r>
              <a:rPr lang="en-US" altLang="ko-KR" dirty="0"/>
              <a:t>Model Overview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73242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중개형과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상거래형을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기반으로 경매 수수료 수익 창출</a:t>
            </a:r>
          </a:p>
        </p:txBody>
      </p:sp>
    </p:spTree>
    <p:extLst>
      <p:ext uri="{BB962C8B-B14F-4D97-AF65-F5344CB8AC3E}">
        <p14:creationId xmlns:p14="http://schemas.microsoft.com/office/powerpoint/2010/main" val="4108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/>
              <a:t>New Business Model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4. Business Process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28599" y="1391988"/>
            <a:ext cx="8686800" cy="4939633"/>
            <a:chOff x="228599" y="1391988"/>
            <a:chExt cx="8686800" cy="4939633"/>
          </a:xfrm>
        </p:grpSpPr>
        <p:sp>
          <p:nvSpPr>
            <p:cNvPr id="8" name="직사각형 7"/>
            <p:cNvSpPr/>
            <p:nvPr/>
          </p:nvSpPr>
          <p:spPr>
            <a:xfrm>
              <a:off x="228599" y="1391988"/>
              <a:ext cx="8686800" cy="493963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1481795"/>
              <a:ext cx="8385003" cy="479678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b="5737"/>
            <a:stretch/>
          </p:blipFill>
          <p:spPr>
            <a:xfrm>
              <a:off x="381000" y="5084989"/>
              <a:ext cx="2066925" cy="1095375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38150" y="4501917"/>
            <a:ext cx="1525362" cy="669414"/>
            <a:chOff x="438150" y="4501917"/>
            <a:chExt cx="1525362" cy="669414"/>
          </a:xfrm>
        </p:grpSpPr>
        <p:sp>
          <p:nvSpPr>
            <p:cNvPr id="10" name="TextBox 9"/>
            <p:cNvSpPr txBox="1"/>
            <p:nvPr/>
          </p:nvSpPr>
          <p:spPr>
            <a:xfrm>
              <a:off x="748393" y="4501917"/>
              <a:ext cx="1215119" cy="66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: 1</a:t>
              </a:r>
              <a:r>
                <a:rPr lang="ko-KR" altLang="en-US" sz="1000" dirty="0" smtClean="0"/>
                <a:t>차 작성</a:t>
              </a:r>
              <a:endParaRPr lang="en-US" altLang="ko-KR" sz="1000" dirty="0" smtClean="0"/>
            </a:p>
            <a:p>
              <a:pPr>
                <a:lnSpc>
                  <a:spcPct val="125000"/>
                </a:lnSpc>
              </a:pPr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: 2</a:t>
              </a:r>
              <a:r>
                <a:rPr lang="ko-KR" altLang="en-US" sz="1000" dirty="0" smtClean="0"/>
                <a:t>차 추가</a:t>
              </a:r>
              <a:endParaRPr lang="en-US" altLang="ko-KR" sz="1000" dirty="0" smtClean="0"/>
            </a:p>
            <a:p>
              <a:pPr>
                <a:lnSpc>
                  <a:spcPct val="125000"/>
                </a:lnSpc>
              </a:pPr>
              <a:r>
                <a:rPr lang="ko-KR" altLang="en-US" sz="1000" dirty="0" smtClean="0"/>
                <a:t>보라색</a:t>
              </a:r>
              <a:r>
                <a:rPr lang="en-US" altLang="ko-KR" sz="1000" dirty="0" smtClean="0"/>
                <a:t>: 3</a:t>
              </a:r>
              <a:r>
                <a:rPr lang="ko-KR" altLang="en-US" sz="1000" dirty="0" smtClean="0"/>
                <a:t>차 추가 </a:t>
              </a:r>
              <a:endParaRPr lang="ko-KR" altLang="en-US" sz="10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38150" y="4579840"/>
              <a:ext cx="310243" cy="1387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38150" y="4767228"/>
              <a:ext cx="310243" cy="13879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38150" y="4954616"/>
              <a:ext cx="310243" cy="138793"/>
            </a:xfrm>
            <a:prstGeom prst="rect">
              <a:avLst/>
            </a:prstGeom>
            <a:solidFill>
              <a:srgbClr val="CC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1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"/>
          <p:cNvGrpSpPr>
            <a:grpSpLocks/>
          </p:cNvGrpSpPr>
          <p:nvPr/>
        </p:nvGrpSpPr>
        <p:grpSpPr bwMode="auto">
          <a:xfrm>
            <a:off x="70879" y="580498"/>
            <a:ext cx="9002241" cy="6277502"/>
            <a:chOff x="47" y="0"/>
            <a:chExt cx="8064" cy="5968"/>
          </a:xfrm>
        </p:grpSpPr>
        <p:grpSp>
          <p:nvGrpSpPr>
            <p:cNvPr id="17" name="Group 2"/>
            <p:cNvGrpSpPr>
              <a:grpSpLocks/>
            </p:cNvGrpSpPr>
            <p:nvPr/>
          </p:nvGrpSpPr>
          <p:grpSpPr bwMode="auto">
            <a:xfrm>
              <a:off x="47" y="4256"/>
              <a:ext cx="4040" cy="1712"/>
              <a:chOff x="0" y="0"/>
              <a:chExt cx="4040" cy="1712"/>
            </a:xfrm>
          </p:grpSpPr>
          <p:sp>
            <p:nvSpPr>
              <p:cNvPr id="62" name="AutoShape 3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3" name="Picture 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5"/>
            <p:cNvGrpSpPr>
              <a:grpSpLocks/>
            </p:cNvGrpSpPr>
            <p:nvPr/>
          </p:nvGrpSpPr>
          <p:grpSpPr bwMode="auto">
            <a:xfrm>
              <a:off x="6471" y="96"/>
              <a:ext cx="1640" cy="4192"/>
              <a:chOff x="0" y="0"/>
              <a:chExt cx="1640" cy="4192"/>
            </a:xfrm>
          </p:grpSpPr>
          <p:sp>
            <p:nvSpPr>
              <p:cNvPr id="60" name="AutoShape 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" name="Picture 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Group 8"/>
            <p:cNvGrpSpPr>
              <a:grpSpLocks/>
            </p:cNvGrpSpPr>
            <p:nvPr/>
          </p:nvGrpSpPr>
          <p:grpSpPr bwMode="auto">
            <a:xfrm>
              <a:off x="4063" y="4256"/>
              <a:ext cx="4040" cy="1712"/>
              <a:chOff x="0" y="0"/>
              <a:chExt cx="4040" cy="1712"/>
            </a:xfrm>
          </p:grpSpPr>
          <p:sp>
            <p:nvSpPr>
              <p:cNvPr id="58" name="AutoShape 9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9" name="Picture 10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" name="Group 11"/>
            <p:cNvGrpSpPr>
              <a:grpSpLocks/>
            </p:cNvGrpSpPr>
            <p:nvPr/>
          </p:nvGrpSpPr>
          <p:grpSpPr bwMode="auto">
            <a:xfrm>
              <a:off x="55" y="96"/>
              <a:ext cx="1640" cy="4192"/>
              <a:chOff x="0" y="0"/>
              <a:chExt cx="1640" cy="4192"/>
            </a:xfrm>
          </p:grpSpPr>
          <p:sp>
            <p:nvSpPr>
              <p:cNvPr id="56" name="AutoShape 12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7" name="Picture 1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5"/>
            <p:cNvGrpSpPr>
              <a:grpSpLocks/>
            </p:cNvGrpSpPr>
            <p:nvPr/>
          </p:nvGrpSpPr>
          <p:grpSpPr bwMode="auto">
            <a:xfrm>
              <a:off x="3255" y="96"/>
              <a:ext cx="1640" cy="4192"/>
              <a:chOff x="0" y="0"/>
              <a:chExt cx="1640" cy="4192"/>
            </a:xfrm>
          </p:grpSpPr>
          <p:sp>
            <p:nvSpPr>
              <p:cNvPr id="54" name="AutoShape 1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5" name="Picture 1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4863" y="2176"/>
              <a:ext cx="1640" cy="2112"/>
              <a:chOff x="0" y="0"/>
              <a:chExt cx="1640" cy="2112"/>
            </a:xfrm>
          </p:grpSpPr>
          <p:sp>
            <p:nvSpPr>
              <p:cNvPr id="52" name="AutoShape 1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3" name="Picture 2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21"/>
            <p:cNvGrpSpPr>
              <a:grpSpLocks/>
            </p:cNvGrpSpPr>
            <p:nvPr/>
          </p:nvGrpSpPr>
          <p:grpSpPr bwMode="auto">
            <a:xfrm>
              <a:off x="4863" y="96"/>
              <a:ext cx="1640" cy="2112"/>
              <a:chOff x="0" y="0"/>
              <a:chExt cx="1640" cy="2112"/>
            </a:xfrm>
          </p:grpSpPr>
          <p:sp>
            <p:nvSpPr>
              <p:cNvPr id="50" name="AutoShape 22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1" name="Picture 2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4"/>
            <p:cNvGrpSpPr>
              <a:grpSpLocks/>
            </p:cNvGrpSpPr>
            <p:nvPr/>
          </p:nvGrpSpPr>
          <p:grpSpPr bwMode="auto">
            <a:xfrm>
              <a:off x="1647" y="2176"/>
              <a:ext cx="1640" cy="2112"/>
              <a:chOff x="0" y="0"/>
              <a:chExt cx="1640" cy="2112"/>
            </a:xfrm>
          </p:grpSpPr>
          <p:sp>
            <p:nvSpPr>
              <p:cNvPr id="48" name="AutoShape 25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49" name="Picture 26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" name="Picture 27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" y="4312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28"/>
            <p:cNvGrpSpPr>
              <a:grpSpLocks/>
            </p:cNvGrpSpPr>
            <p:nvPr/>
          </p:nvGrpSpPr>
          <p:grpSpPr bwMode="auto">
            <a:xfrm>
              <a:off x="1647" y="96"/>
              <a:ext cx="1640" cy="2112"/>
              <a:chOff x="0" y="0"/>
              <a:chExt cx="1640" cy="2112"/>
            </a:xfrm>
          </p:grpSpPr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47" name="Picture 3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9" name="Picture 31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2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" y="145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" y="2238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" y="2216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" y="430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" y="140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" y="0"/>
              <a:ext cx="560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9"/>
            <p:cNvSpPr>
              <a:spLocks/>
            </p:cNvSpPr>
            <p:nvPr/>
          </p:nvSpPr>
          <p:spPr bwMode="auto">
            <a:xfrm>
              <a:off x="575" y="4384"/>
              <a:ext cx="109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 dirty="0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 structure</a:t>
              </a:r>
            </a:p>
          </p:txBody>
        </p:sp>
        <p:sp>
          <p:nvSpPr>
            <p:cNvPr id="38" name="Rectangle 40"/>
            <p:cNvSpPr>
              <a:spLocks/>
            </p:cNvSpPr>
            <p:nvPr/>
          </p:nvSpPr>
          <p:spPr bwMode="auto">
            <a:xfrm>
              <a:off x="4599" y="4380"/>
              <a:ext cx="132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Revenue streams</a:t>
              </a:r>
            </a:p>
          </p:txBody>
        </p:sp>
        <p:sp>
          <p:nvSpPr>
            <p:cNvPr id="39" name="Rectangle 41"/>
            <p:cNvSpPr>
              <a:spLocks/>
            </p:cNvSpPr>
            <p:nvPr/>
          </p:nvSpPr>
          <p:spPr bwMode="auto">
            <a:xfrm>
              <a:off x="2127" y="2316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resources</a:t>
              </a:r>
            </a:p>
          </p:txBody>
        </p:sp>
        <p:sp>
          <p:nvSpPr>
            <p:cNvPr id="40" name="Rectangle 42"/>
            <p:cNvSpPr>
              <a:spLocks/>
            </p:cNvSpPr>
            <p:nvPr/>
          </p:nvSpPr>
          <p:spPr bwMode="auto">
            <a:xfrm>
              <a:off x="2151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activities</a:t>
              </a:r>
            </a:p>
          </p:txBody>
        </p:sp>
        <p:sp>
          <p:nvSpPr>
            <p:cNvPr id="41" name="Rectangle 43"/>
            <p:cNvSpPr>
              <a:spLocks/>
            </p:cNvSpPr>
            <p:nvPr/>
          </p:nvSpPr>
          <p:spPr bwMode="auto">
            <a:xfrm>
              <a:off x="535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partners</a:t>
              </a:r>
            </a:p>
          </p:txBody>
        </p:sp>
        <p:sp>
          <p:nvSpPr>
            <p:cNvPr id="42" name="Rectangle 44"/>
            <p:cNvSpPr>
              <a:spLocks/>
            </p:cNvSpPr>
            <p:nvPr/>
          </p:nvSpPr>
          <p:spPr bwMode="auto">
            <a:xfrm>
              <a:off x="3767" y="120"/>
              <a:ext cx="85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Value proposition</a:t>
              </a:r>
            </a:p>
          </p:txBody>
        </p:sp>
        <p:sp>
          <p:nvSpPr>
            <p:cNvPr id="43" name="Rectangle 45"/>
            <p:cNvSpPr>
              <a:spLocks/>
            </p:cNvSpPr>
            <p:nvPr/>
          </p:nvSpPr>
          <p:spPr bwMode="auto">
            <a:xfrm>
              <a:off x="5351" y="152"/>
              <a:ext cx="976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relationships</a:t>
              </a:r>
            </a:p>
          </p:txBody>
        </p:sp>
        <p:sp>
          <p:nvSpPr>
            <p:cNvPr id="44" name="Rectangle 46"/>
            <p:cNvSpPr>
              <a:spLocks/>
            </p:cNvSpPr>
            <p:nvPr/>
          </p:nvSpPr>
          <p:spPr bwMode="auto">
            <a:xfrm>
              <a:off x="6679" y="120"/>
              <a:ext cx="97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r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segments</a:t>
              </a:r>
            </a:p>
          </p:txBody>
        </p:sp>
        <p:sp>
          <p:nvSpPr>
            <p:cNvPr id="45" name="Rectangle 47"/>
            <p:cNvSpPr>
              <a:spLocks/>
            </p:cNvSpPr>
            <p:nvPr/>
          </p:nvSpPr>
          <p:spPr bwMode="auto">
            <a:xfrm>
              <a:off x="5415" y="2320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Channels</a:t>
              </a:r>
            </a:p>
          </p:txBody>
        </p:sp>
      </p:grpSp>
      <p:sp>
        <p:nvSpPr>
          <p:cNvPr id="64" name="Rectangle 1"/>
          <p:cNvSpPr txBox="1">
            <a:spLocks noChangeArrowheads="1"/>
          </p:cNvSpPr>
          <p:nvPr/>
        </p:nvSpPr>
        <p:spPr>
          <a:xfrm>
            <a:off x="0" y="-6397"/>
            <a:ext cx="9144000" cy="752663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0" kern="1200" cap="none" spc="0" baseline="0" dirty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ja-JP" sz="2800" dirty="0"/>
              <a:t> </a:t>
            </a:r>
            <a:r>
              <a:rPr lang="en-US" altLang="ja-JP" sz="2800" dirty="0" err="1"/>
              <a:t>Watcha</a:t>
            </a:r>
            <a:r>
              <a:rPr lang="en-US" altLang="ja-JP" sz="2800" dirty="0"/>
              <a:t> Business Model </a:t>
            </a:r>
            <a:r>
              <a:rPr lang="en-US" altLang="ko-KR" sz="2400" dirty="0" smtClean="0"/>
              <a:t>3</a:t>
            </a:r>
            <a:endParaRPr lang="ko-KR" alt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1929044" y="1200150"/>
            <a:ext cx="1749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평가 패턴 기반 적합 </a:t>
            </a: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정교한 포인트 제도 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6422" y="1190527"/>
            <a:ext cx="1677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 err="1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광고사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리워드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업체 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제작사 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배급사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투자사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소품팀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협찬사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해외 영화 소품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경매사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기념품 제작사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(OST,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포스터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컵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사진첩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컨셉모음집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18351" y="3309822"/>
            <a:ext cx="16778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 R&amp;D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기술력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리뷰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영화소품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유통력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 체결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  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배급사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소품팀간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6422" y="5515229"/>
            <a:ext cx="4150028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비용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제휴업체 계약비용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제휴업체 이윤배분 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배급사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소품팀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인건비 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서버유지비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PG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수수료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장소 대여료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제작비 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01496" y="5589717"/>
            <a:ext cx="4258316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구매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상영관 컨설팅 및 흥행 예측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 </a:t>
            </a: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광고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VOD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중계 광고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수수료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국내외 영화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 경매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수수료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소품 직접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투자분에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경매 매출액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64320" y="1200150"/>
            <a:ext cx="16778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억건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이상의 리뷰 바탕으로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 영화 추천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스포일러가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없는 리뷰</a:t>
            </a: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정확한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취향저격으로 프리미엄 감동을 선사</a:t>
            </a:r>
            <a:r>
              <a:rPr lang="en-US" altLang="ko-KR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입력한 </a:t>
            </a:r>
            <a:r>
              <a:rPr lang="ko-KR" altLang="en-US" sz="1200" b="1" dirty="0" err="1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별점을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다른 곳에 입력하기 어려움</a:t>
            </a:r>
            <a:r>
              <a:rPr lang="en-US" altLang="ko-KR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영화를 추억할 수 있는 소품 구매 통로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582295" y="1200149"/>
            <a:ext cx="1534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열심회원 포인트 보상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시사회</a:t>
            </a: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이벤트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기부 경매에 대한 연예인 이벤트 추가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582294" y="3401848"/>
            <a:ext cx="1677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시사회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극장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경매장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53132" y="1200149"/>
            <a:ext cx="1677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영화를 좋아하고 좋은 영화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관련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기꺼이 돈을 지불할 의사가 있는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23861" y="174769"/>
            <a:ext cx="3515384" cy="2809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50" b="1" dirty="0" smtClean="0"/>
              <a:t>새로 추가한 내용은 보라색으로 표기 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3585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6485549"/>
            <a:ext cx="37406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/>
              <a:t>*Davenport, Thomas H. "Analytics 3.0." Harvard Business Review 91.12 (2013)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26" y="1469275"/>
            <a:ext cx="7984236" cy="48116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Traditional Analytics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Big Data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거쳐서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Big Impact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로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… (HBR, 2013)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부제목 2"/>
          <p:cNvSpPr>
            <a:spLocks noGrp="1"/>
          </p:cNvSpPr>
          <p:nvPr>
            <p:ph type="subTitle" idx="1"/>
          </p:nvPr>
        </p:nvSpPr>
        <p:spPr>
          <a:xfrm>
            <a:off x="323851" y="811553"/>
            <a:ext cx="8496299" cy="288032"/>
          </a:xfrm>
        </p:spPr>
        <p:txBody>
          <a:bodyPr/>
          <a:lstStyle/>
          <a:p>
            <a:r>
              <a:rPr lang="en-US" altLang="ko-KR" sz="2000" smtClean="0"/>
              <a:t>Bigdata </a:t>
            </a:r>
            <a:r>
              <a:rPr lang="ko-KR" altLang="en-US" sz="2000" smtClean="0"/>
              <a:t>최근 담론</a:t>
            </a:r>
            <a:r>
              <a:rPr lang="en-US" altLang="ko-KR" sz="2000" smtClean="0"/>
              <a:t>(2013~</a:t>
            </a:r>
            <a:r>
              <a:rPr lang="ko-KR" altLang="en-US" sz="2000" smtClean="0"/>
              <a:t>현재</a:t>
            </a:r>
            <a:r>
              <a:rPr lang="en-US" altLang="ko-KR" sz="2000" smtClean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6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90035" y="840062"/>
            <a:ext cx="7636965" cy="526458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[1] </a:t>
            </a:r>
            <a:r>
              <a:rPr lang="ko-KR" altLang="en-US" sz="900" b="1" dirty="0" err="1"/>
              <a:t>프로그램스</a:t>
            </a:r>
            <a:r>
              <a:rPr lang="ko-KR" altLang="en-US" sz="900" b="1" dirty="0"/>
              <a:t>, 문화 </a:t>
            </a:r>
            <a:r>
              <a:rPr lang="ko-KR" altLang="en-US" sz="900" b="1" dirty="0" err="1"/>
              <a:t>리뷰⋅개인화</a:t>
            </a:r>
            <a:r>
              <a:rPr lang="ko-KR" altLang="en-US" sz="900" b="1" dirty="0"/>
              <a:t> 추천 서비스 '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 3.0' 론칭 </a:t>
            </a:r>
            <a:r>
              <a:rPr lang="ko-KR" altLang="en-US" sz="900" b="1" dirty="0">
                <a:hlinkClick r:id="rId2"/>
              </a:rPr>
              <a:t>http://app.chosun.com/site/data/html_dir/2015/08/06/2015080600888.html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[2] Google </a:t>
            </a:r>
            <a:r>
              <a:rPr lang="ko-KR" altLang="en-US" sz="900" b="1" dirty="0" err="1"/>
              <a:t>Play</a:t>
            </a:r>
            <a:r>
              <a:rPr lang="ko-KR" altLang="en-US" sz="900" b="1" dirty="0"/>
              <a:t> 설명 </a:t>
            </a:r>
            <a:r>
              <a:rPr lang="ko-KR" altLang="en-US" sz="900" b="1" dirty="0">
                <a:hlinkClick r:id="rId3"/>
              </a:rPr>
              <a:t>https://play.google.com/store/apps/details?id=com.frograms.watcha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[3] K </a:t>
            </a:r>
            <a:r>
              <a:rPr lang="ko-KR" altLang="en-US" sz="900" b="1" dirty="0" err="1"/>
              <a:t>Cube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Ventures</a:t>
            </a:r>
            <a:r>
              <a:rPr lang="ko-KR" altLang="en-US" sz="900" b="1" dirty="0"/>
              <a:t> </a:t>
            </a:r>
            <a:r>
              <a:rPr lang="ko-KR" altLang="en-US" sz="900" b="1" dirty="0">
                <a:hlinkClick r:id="rId4"/>
              </a:rPr>
              <a:t>http://kcubeventures.co.kr/blog/project/frograms/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[4] </a:t>
            </a:r>
            <a:r>
              <a:rPr lang="ko-KR" altLang="en-US" sz="900" b="1" dirty="0" err="1"/>
              <a:t>Slide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Share</a:t>
            </a:r>
            <a:r>
              <a:rPr lang="ko-KR" altLang="en-US" sz="900" b="1" dirty="0"/>
              <a:t> </a:t>
            </a:r>
            <a:r>
              <a:rPr lang="ko-KR" altLang="en-US" sz="900" b="1" dirty="0">
                <a:hlinkClick r:id="rId5"/>
              </a:rPr>
              <a:t>http://www.slideshare.net/kcubeventures_/media-kit-kcubeventures1508png?qid=fcf65b3b-274b-4e6c-9369-1bcbe46b2e90&amp;v=qf1&amp;b=&amp;from_search=6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[5] </a:t>
            </a:r>
            <a:r>
              <a:rPr lang="ko-KR" altLang="en-US" sz="900" b="1" dirty="0" err="1"/>
              <a:t>텐아시아</a:t>
            </a:r>
            <a:r>
              <a:rPr lang="ko-KR" altLang="en-US" sz="900" b="1" dirty="0"/>
              <a:t> 제휴 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 박태훈 대표 (인터뷰) </a:t>
            </a:r>
            <a:r>
              <a:rPr lang="ko-KR" altLang="en-US" sz="900" b="1" dirty="0">
                <a:hlinkClick r:id="rId6"/>
              </a:rPr>
              <a:t>http://tenasia.hankyung.com/archives/180827</a:t>
            </a:r>
            <a:r>
              <a:rPr lang="ko-KR" altLang="en-US" sz="900" b="1" dirty="0"/>
              <a:t>  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[6] ‘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’ </a:t>
            </a:r>
            <a:r>
              <a:rPr lang="ko-KR" altLang="en-US" sz="900" b="1" dirty="0" err="1"/>
              <a:t>프로그램스</a:t>
            </a:r>
            <a:r>
              <a:rPr lang="ko-KR" altLang="en-US" sz="900" b="1" dirty="0"/>
              <a:t>, </a:t>
            </a:r>
            <a:r>
              <a:rPr lang="ko-KR" altLang="en-US" sz="900" b="1" dirty="0" err="1"/>
              <a:t>메가인베스트먼트</a:t>
            </a:r>
            <a:r>
              <a:rPr lang="ko-KR" altLang="en-US" sz="900" b="1" dirty="0"/>
              <a:t> 등 3개 투자사로부터 25억 투자 유치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 </a:t>
            </a:r>
            <a:r>
              <a:rPr lang="ko-KR" altLang="en-US" sz="900" b="1" dirty="0">
                <a:hlinkClick r:id="rId7"/>
              </a:rPr>
              <a:t>http://besuccess.com/2013/10/%EC%99%93%EC%B1%A0-%ED%94%84%EB%A1%9C%EA%B7%B8%EB%9E%A8%EC%8A%A4-%EB%A9%94%EA%B0%80%EC%9D%B8%EB%B2%A0%EC%8A%A4%ED%8A%B8%EB%A8%BC%ED%8A%B8-%EB%93%B1-3%EA%B0%9C-%ED%88%AC%EC%9E%90%EC%82%AC%EB%A1%9C/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[7] 맞춤형 영화정보 제공하는 영화 추천 앱 </a:t>
            </a:r>
            <a:r>
              <a:rPr lang="ko-KR" altLang="en-US" sz="900" b="1" dirty="0" err="1"/>
              <a:t>왓챠</a:t>
            </a:r>
            <a:endParaRPr lang="ko-KR" altLang="en-US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 </a:t>
            </a:r>
            <a:r>
              <a:rPr lang="ko-KR" altLang="en-US" sz="900" b="1" dirty="0">
                <a:hlinkClick r:id="rId8"/>
              </a:rPr>
              <a:t>http://www.businesspost.co.kr/news/articleView.html?idxno=7926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[8] 고민은 깊게 실행은 빠르게 회식은 배부르게 일은 민감하게, </a:t>
            </a:r>
            <a:r>
              <a:rPr lang="ko-KR" altLang="en-US" sz="900" b="1" dirty="0" err="1"/>
              <a:t>프로그램스</a:t>
            </a:r>
            <a:endParaRPr lang="ko-KR" altLang="en-US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 </a:t>
            </a:r>
            <a:r>
              <a:rPr lang="ko-KR" altLang="en-US" sz="900" b="1" dirty="0">
                <a:hlinkClick r:id="rId9"/>
              </a:rPr>
              <a:t>https://www.rocketpunch.com/blog/tags/%EC%99%93%EC%B1%A0/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[9] 최근 ‘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(</a:t>
            </a:r>
            <a:r>
              <a:rPr lang="ko-KR" altLang="en-US" sz="900" b="1" dirty="0" err="1"/>
              <a:t>Watcha</a:t>
            </a:r>
            <a:r>
              <a:rPr lang="ko-KR" altLang="en-US" sz="900" b="1" dirty="0"/>
              <a:t>)’</a:t>
            </a:r>
            <a:r>
              <a:rPr lang="ko-KR" altLang="en-US" sz="900" b="1" dirty="0" err="1"/>
              <a:t>를</a:t>
            </a:r>
            <a:r>
              <a:rPr lang="ko-KR" altLang="en-US" sz="900" b="1" dirty="0"/>
              <a:t> 이용하며 느끼는 생각들 </a:t>
            </a:r>
            <a:r>
              <a:rPr lang="ko-KR" altLang="en-US" sz="900" b="1" dirty="0">
                <a:hlinkClick r:id="rId10"/>
              </a:rPr>
              <a:t>http://besuccess.com/2013/06/%EC%B5%9C%EA%B7%BC-%EC%99%93%EC%B1%A0watcha%EB%A5%BC-%EC%9D%B4%EC%9A%A9%ED%95%98%EB%A9%B0-%EB%8A%90%EB%81%BC%EB%8A%94-%EC%83%9D%EA%B0%81%EB%93%A4/</a:t>
            </a:r>
            <a:r>
              <a:rPr lang="ko-KR" altLang="en-US" sz="900" b="1" dirty="0"/>
              <a:t> 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900" b="1" dirty="0" smtClean="0"/>
              <a:t>[1</a:t>
            </a:r>
            <a:r>
              <a:rPr lang="en-US" altLang="ko-KR" sz="900" b="1" dirty="0" smtClean="0"/>
              <a:t>0</a:t>
            </a:r>
            <a:r>
              <a:rPr lang="ko-KR" altLang="en-US" sz="900" b="1" dirty="0" smtClean="0"/>
              <a:t>] </a:t>
            </a:r>
            <a:r>
              <a:rPr lang="ko-KR" altLang="en-US" sz="900" b="1" dirty="0"/>
              <a:t>영화로 쓰는 경제학원론, "시네마노믹스 - '</a:t>
            </a:r>
            <a:r>
              <a:rPr lang="ko-KR" altLang="en-US" sz="900" b="1" dirty="0" err="1"/>
              <a:t>베스트오퍼'로</a:t>
            </a:r>
            <a:r>
              <a:rPr lang="ko-KR" altLang="en-US" sz="900" b="1" dirty="0"/>
              <a:t> 본 예술품 경제학", 2014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1"/>
              </a:rPr>
              <a:t>http://</a:t>
            </a:r>
            <a:r>
              <a:rPr lang="en-US" altLang="ko-KR" sz="900" b="1" dirty="0" smtClean="0">
                <a:hlinkClick r:id="rId11"/>
              </a:rPr>
              <a:t>www.hankyung.com/news/app/newsview.php?aid=2014031446251#AA.8468966.1</a:t>
            </a:r>
            <a:r>
              <a:rPr lang="en-US" altLang="ko-KR" sz="900" b="1" dirty="0" smtClean="0"/>
              <a:t>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 smtClean="0"/>
              <a:t>[</a:t>
            </a:r>
            <a:r>
              <a:rPr lang="en-US" altLang="ko-KR" sz="900" b="1" dirty="0" smtClean="0"/>
              <a:t>11</a:t>
            </a:r>
            <a:r>
              <a:rPr lang="ko-KR" altLang="en-US" sz="900" b="1" dirty="0" smtClean="0"/>
              <a:t>] 조선일보 </a:t>
            </a:r>
            <a:r>
              <a:rPr lang="ko-KR" altLang="en-US" sz="900" b="1" dirty="0" err="1" smtClean="0"/>
              <a:t>스타앤</a:t>
            </a:r>
            <a:r>
              <a:rPr lang="en-US" altLang="ko-KR" sz="900" b="1" dirty="0" smtClean="0"/>
              <a:t>, </a:t>
            </a:r>
            <a:r>
              <a:rPr lang="ko-KR" altLang="en-US" sz="900" b="1" dirty="0"/>
              <a:t>김수현 라이터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영화소품 </a:t>
            </a:r>
            <a:r>
              <a:rPr lang="en-US" altLang="ko-KR" sz="900" b="1" dirty="0"/>
              <a:t>100</a:t>
            </a:r>
            <a:r>
              <a:rPr lang="ko-KR" altLang="en-US" sz="900" b="1" dirty="0"/>
              <a:t>만원에 낙찰 “역시 </a:t>
            </a:r>
            <a:r>
              <a:rPr lang="ko-KR" altLang="en-US" sz="900" b="1" dirty="0" err="1"/>
              <a:t>핫스타답네</a:t>
            </a:r>
            <a:r>
              <a:rPr lang="ko-KR" altLang="en-US" sz="900" b="1" dirty="0" smtClean="0"/>
              <a:t>”</a:t>
            </a:r>
            <a:r>
              <a:rPr lang="en-US" altLang="ko-KR" sz="900" b="1" dirty="0" smtClean="0"/>
              <a:t>, 2012</a:t>
            </a:r>
            <a:endParaRPr lang="ko-KR" altLang="en-US" sz="900" b="1" dirty="0"/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2"/>
              </a:rPr>
              <a:t>http://</a:t>
            </a:r>
            <a:r>
              <a:rPr lang="en-US" altLang="ko-KR" sz="900" b="1" dirty="0" smtClean="0">
                <a:hlinkClick r:id="rId12"/>
              </a:rPr>
              <a:t>isplus.live.joins.com/news/article/article.asp?total_id=8873426&amp;ctg=1502&amp;tm=i_ntr</a:t>
            </a:r>
            <a:r>
              <a:rPr lang="en-US" altLang="ko-KR" sz="9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 smtClean="0"/>
              <a:t>[12] </a:t>
            </a:r>
            <a:r>
              <a:rPr lang="ko-KR" altLang="en-US" sz="900" b="1" dirty="0" err="1" smtClean="0"/>
              <a:t>매일경제</a:t>
            </a:r>
            <a:r>
              <a:rPr lang="en-US" altLang="ko-KR" sz="900" b="1" dirty="0" smtClean="0"/>
              <a:t>, </a:t>
            </a:r>
            <a:r>
              <a:rPr lang="ko-KR" altLang="en-US" sz="900" b="1" dirty="0"/>
              <a:t>이번엔 </a:t>
            </a:r>
            <a:r>
              <a:rPr lang="en-US" altLang="ko-KR" sz="900" b="1" dirty="0"/>
              <a:t>K-</a:t>
            </a:r>
            <a:r>
              <a:rPr lang="ko-KR" altLang="en-US" sz="900" b="1" dirty="0"/>
              <a:t>무비</a:t>
            </a:r>
            <a:r>
              <a:rPr lang="en-US" altLang="ko-KR" sz="900" b="1" dirty="0"/>
              <a:t>…</a:t>
            </a:r>
            <a:r>
              <a:rPr lang="ko-KR" altLang="en-US" sz="900" b="1" dirty="0"/>
              <a:t>영화 </a:t>
            </a:r>
            <a:r>
              <a:rPr lang="ko-KR" altLang="en-US" sz="900" b="1" dirty="0" err="1"/>
              <a:t>관련株</a:t>
            </a:r>
            <a:r>
              <a:rPr lang="ko-KR" altLang="en-US" sz="900" b="1" dirty="0"/>
              <a:t> </a:t>
            </a:r>
            <a:r>
              <a:rPr lang="ko-KR" altLang="en-US" sz="900" b="1" dirty="0" smtClean="0"/>
              <a:t>웃다</a:t>
            </a:r>
            <a:r>
              <a:rPr lang="en-US" altLang="ko-KR" sz="900" b="1" dirty="0" smtClean="0"/>
              <a:t>, 2015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3"/>
              </a:rPr>
              <a:t>http://</a:t>
            </a:r>
            <a:r>
              <a:rPr lang="en-US" altLang="ko-KR" sz="900" b="1" dirty="0" smtClean="0">
                <a:hlinkClick r:id="rId13"/>
              </a:rPr>
              <a:t>news.mk.co.kr/newsRead.php?year=2015&amp;no=467079</a:t>
            </a:r>
            <a:r>
              <a:rPr lang="en-US" altLang="ko-KR" sz="9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 smtClean="0"/>
              <a:t>[13] </a:t>
            </a:r>
            <a:r>
              <a:rPr lang="ko-KR" altLang="en-US" sz="900" b="1" dirty="0" err="1" smtClean="0"/>
              <a:t>배국남</a:t>
            </a:r>
            <a:r>
              <a:rPr lang="en-US" altLang="ko-KR" sz="900" b="1" dirty="0" smtClean="0"/>
              <a:t>, </a:t>
            </a:r>
            <a:r>
              <a:rPr lang="ko-KR" altLang="en-US" sz="900" b="1" dirty="0"/>
              <a:t>한국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영화시장 세계</a:t>
            </a:r>
            <a:r>
              <a:rPr lang="en-US" altLang="ko-KR" sz="900" b="1" dirty="0"/>
              <a:t>7</a:t>
            </a:r>
            <a:r>
              <a:rPr lang="ko-KR" altLang="en-US" sz="900" b="1" dirty="0"/>
              <a:t>위</a:t>
            </a:r>
            <a:r>
              <a:rPr lang="en-US" altLang="ko-KR" sz="900" b="1" dirty="0"/>
              <a:t>…“1</a:t>
            </a:r>
            <a:r>
              <a:rPr lang="ko-KR" altLang="en-US" sz="900" b="1" dirty="0"/>
              <a:t>인당 관람 횟수</a:t>
            </a:r>
            <a:r>
              <a:rPr lang="en-US" altLang="ko-KR" sz="900" b="1" dirty="0"/>
              <a:t>? </a:t>
            </a:r>
            <a:r>
              <a:rPr lang="ko-KR" altLang="en-US" sz="900" b="1" dirty="0"/>
              <a:t>한국이 세계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위</a:t>
            </a:r>
            <a:r>
              <a:rPr lang="ko-KR" altLang="en-US" sz="900" b="1" dirty="0" smtClean="0"/>
              <a:t>”</a:t>
            </a:r>
            <a:r>
              <a:rPr lang="en-US" altLang="ko-KR" sz="900" b="1" dirty="0" smtClean="0"/>
              <a:t>, 2015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4"/>
              </a:rPr>
              <a:t>http://</a:t>
            </a:r>
            <a:r>
              <a:rPr lang="en-US" altLang="ko-KR" sz="900" b="1" dirty="0" smtClean="0">
                <a:hlinkClick r:id="rId14"/>
              </a:rPr>
              <a:t>baekn.etoday.co.kr/view/news_view.php?varAtcId=44133</a:t>
            </a:r>
            <a:r>
              <a:rPr lang="en-US" altLang="ko-KR" sz="900" b="1" dirty="0" smtClean="0"/>
              <a:t> 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119616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 userDrawn="1"/>
          </p:nvSpPr>
          <p:spPr>
            <a:xfrm>
              <a:off x="6858000" y="0"/>
              <a:ext cx="2286000" cy="6858000"/>
            </a:xfrm>
            <a:prstGeom prst="rect">
              <a:avLst/>
            </a:prstGeom>
            <a:solidFill>
              <a:srgbClr val="E8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제목 1"/>
          <p:cNvSpPr>
            <a:spLocks noGrp="1"/>
          </p:cNvSpPr>
          <p:nvPr>
            <p:ph type="ctrTitle" hasCustomPrompt="1"/>
          </p:nvPr>
        </p:nvSpPr>
        <p:spPr>
          <a:xfrm>
            <a:off x="3152275" y="2060043"/>
            <a:ext cx="5504448" cy="683159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lIns="0" tIns="0" rIns="0" bIns="0" anchor="ctr">
            <a:noAutofit/>
          </a:bodyPr>
          <a:lstStyle>
            <a:lvl1pPr algn="r">
              <a:defRPr sz="3600" b="0" cap="none" spc="0" baseline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smtClean="0"/>
              <a:t>감사합니다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10365" y="3099262"/>
            <a:ext cx="3946358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Q&amp;A</a:t>
            </a:r>
            <a:endParaRPr lang="en-US" altLang="ko-KR" sz="2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3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4689678" y="1891044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빅데이터를 활용한</a:t>
                      </a:r>
                      <a:r>
                        <a:rPr lang="ko-KR" altLang="en-US" sz="1400" b="1" baseline="0" smtClean="0">
                          <a:solidFill>
                            <a:schemeClr val="bg1"/>
                          </a:solidFill>
                        </a:rPr>
                        <a:t> 가치판단 예시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/>
              <a:t>Data Analytics vs Big Data Analytics </a:t>
            </a:r>
            <a:r>
              <a:rPr lang="en-US" altLang="ko-KR" sz="2000" smtClean="0"/>
              <a:t>(</a:t>
            </a:r>
            <a:r>
              <a:rPr lang="ko-KR" altLang="en-US" sz="2000" smtClean="0"/>
              <a:t>활용적 측면</a:t>
            </a:r>
            <a:r>
              <a:rPr lang="en-US" altLang="ko-KR" sz="2000" smtClean="0"/>
              <a:t>)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006513" y="5860238"/>
            <a:ext cx="3542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/>
              <a:t>*</a:t>
            </a:r>
            <a:r>
              <a:rPr lang="ko-KR" altLang="en-US" sz="800" smtClean="0"/>
              <a:t>정재화</a:t>
            </a:r>
            <a:r>
              <a:rPr lang="en-US" altLang="ko-KR" sz="800"/>
              <a:t>(2012</a:t>
            </a:r>
            <a:r>
              <a:rPr lang="en-US" altLang="ko-KR" sz="800" smtClean="0"/>
              <a:t>).</a:t>
            </a:r>
          </a:p>
          <a:p>
            <a:pPr algn="ctr"/>
            <a:r>
              <a:rPr lang="en-US" altLang="ko-KR" sz="800" smtClean="0"/>
              <a:t> </a:t>
            </a:r>
            <a:r>
              <a:rPr lang="en-US" altLang="ko-KR" sz="800"/>
              <a:t>"</a:t>
            </a:r>
            <a:r>
              <a:rPr lang="ko-KR" altLang="en-US" sz="800"/>
              <a:t>시작하세요</a:t>
            </a:r>
            <a:r>
              <a:rPr lang="en-US" altLang="ko-KR" sz="800"/>
              <a:t>! </a:t>
            </a:r>
            <a:r>
              <a:rPr lang="ko-KR" altLang="en-US" sz="800"/>
              <a:t>하둡 프로그래밍 기초부터 실무까지 하둡의 모든 것</a:t>
            </a:r>
            <a:r>
              <a:rPr lang="en-US" altLang="ko-KR" sz="800" smtClean="0"/>
              <a:t>."</a:t>
            </a:r>
            <a:endParaRPr lang="en-US" altLang="ko-KR" sz="800"/>
          </a:p>
        </p:txBody>
      </p:sp>
      <p:graphicFrame>
        <p:nvGraphicFramePr>
          <p:cNvPr id="18" name="Table 1"/>
          <p:cNvGraphicFramePr>
            <a:graphicFrameLocks noGrp="1"/>
          </p:cNvGraphicFramePr>
          <p:nvPr>
            <p:extLst/>
          </p:nvPr>
        </p:nvGraphicFramePr>
        <p:xfrm>
          <a:off x="476054" y="1880985"/>
          <a:ext cx="403627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분석과 일반 데이터 분석간 차이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623888" y="5867573"/>
            <a:ext cx="37406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/>
              <a:t>장영재</a:t>
            </a:r>
            <a:r>
              <a:rPr lang="en-US" altLang="ko-KR" sz="800" smtClean="0"/>
              <a:t>(2012), DBR, “</a:t>
            </a:r>
            <a:r>
              <a:rPr lang="ko-KR" altLang="en-US" sz="800" smtClean="0"/>
              <a:t>엄청난 정보로 새 패러다임을 열다</a:t>
            </a:r>
            <a:r>
              <a:rPr lang="en-US" altLang="ko-KR" sz="800" smtClean="0"/>
              <a:t>. </a:t>
            </a:r>
            <a:r>
              <a:rPr lang="ko-KR" altLang="en-US" sz="800" smtClean="0"/>
              <a:t>구글의 무인자동차 처럼</a:t>
            </a:r>
            <a:r>
              <a:rPr lang="en-US" altLang="ko-KR" sz="800" smtClean="0"/>
              <a:t>”</a:t>
            </a:r>
            <a:endParaRPr lang="en-US" altLang="ko-KR" sz="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4" y="2195310"/>
            <a:ext cx="4036277" cy="3672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빅데이터란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기존의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Data Analytics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실시간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결과 도출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구체적 운영 제안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 범위로 까지 확장시킨 것임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96" y="3068438"/>
            <a:ext cx="3912119" cy="22052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15518" y="2497862"/>
            <a:ext cx="3196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The United States (</a:t>
            </a:r>
            <a:r>
              <a:rPr lang="en-US" altLang="ko-KR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is</a:t>
            </a:r>
            <a:r>
              <a:rPr lang="en-US" altLang="ko-KR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 vs </a:t>
            </a:r>
            <a:r>
              <a:rPr lang="en-US" altLang="ko-KR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are</a:t>
            </a:r>
            <a:r>
              <a:rPr lang="en-US" altLang="ko-KR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)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2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921181"/>
              </p:ext>
            </p:extLst>
          </p:nvPr>
        </p:nvGraphicFramePr>
        <p:xfrm>
          <a:off x="476054" y="1894776"/>
          <a:ext cx="4008357" cy="39794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80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리슨로직의 위험관리 서비스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524008"/>
              </p:ext>
            </p:extLst>
          </p:nvPr>
        </p:nvGraphicFramePr>
        <p:xfrm>
          <a:off x="4689678" y="1891044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“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월가를 점거하라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”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데모 감지 사례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3999" b="13450"/>
          <a:stretch/>
        </p:blipFill>
        <p:spPr>
          <a:xfrm>
            <a:off x="557577" y="2280478"/>
            <a:ext cx="3849866" cy="24921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818" t="7858" r="4049" b="37771"/>
          <a:stretch/>
        </p:blipFill>
        <p:spPr>
          <a:xfrm>
            <a:off x="639252" y="4828119"/>
            <a:ext cx="3746675" cy="944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997" t="11473" r="6638" b="17997"/>
          <a:stretch/>
        </p:blipFill>
        <p:spPr>
          <a:xfrm>
            <a:off x="4732537" y="2484880"/>
            <a:ext cx="3902211" cy="30337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2501" y="6144505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재인용</a:t>
            </a:r>
            <a:r>
              <a:rPr lang="en-US" altLang="ko-KR" sz="900" smtClean="0"/>
              <a:t>: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/>
              <a:t>Data Analytics vs Big Data Analytics </a:t>
            </a:r>
            <a:r>
              <a:rPr lang="en-US" altLang="ko-KR" sz="2000" smtClean="0"/>
              <a:t>(</a:t>
            </a:r>
            <a:r>
              <a:rPr lang="ko-KR" altLang="en-US" sz="2000" smtClean="0"/>
              <a:t>활용적 측면</a:t>
            </a:r>
            <a:r>
              <a:rPr lang="en-US" altLang="ko-KR" sz="2000" smtClean="0"/>
              <a:t>)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e.g.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리슨로직의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DaaS(Data as a Service)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활용한 의사결정 지원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사례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23" y="5903714"/>
            <a:ext cx="3695700" cy="4000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44" y="5909739"/>
            <a:ext cx="37623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빅데이터란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기존의 방식으로 저장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분석하기 어려울 정도로 큰 규모의 자료를 의미함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6054" y="1767350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기존의 방식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의 기준이 무엇인가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에 대한 질문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특정 용량을 의미하는 것이 아님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데이터에 결합된 정보의 복잡성과 분석과정에서 요구되는 속도도 기존의 의미와 구별됨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92001" y="2469054"/>
            <a:ext cx="8869119" cy="2468706"/>
            <a:chOff x="92001" y="2469054"/>
            <a:chExt cx="8869119" cy="246870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23549" r="351" b="1468"/>
            <a:stretch/>
          </p:blipFill>
          <p:spPr>
            <a:xfrm>
              <a:off x="323851" y="2469054"/>
              <a:ext cx="8637269" cy="2428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7562199" y="4414540"/>
              <a:ext cx="7920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3Vs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2001" y="4561910"/>
              <a:ext cx="384053" cy="3247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en-US" altLang="ko-KR" sz="800" smtClean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98169" y="4945322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최근에는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6Vs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(4V+2V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까지 제시되고 있음</a:t>
            </a:r>
            <a:endParaRPr lang="en-US" altLang="ko-KR" sz="1600" b="1" spc="-50" smtClean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  - Velocity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속도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Volume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규모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Variety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다양성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Veracity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진실성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algn="just">
              <a:lnSpc>
                <a:spcPct val="114000"/>
              </a:lnSpc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    Variability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가변성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,Visualization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시각화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**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887" y="6466513"/>
            <a:ext cx="438899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/>
              <a:t>* </a:t>
            </a:r>
            <a:r>
              <a:rPr lang="ko-KR" altLang="en-US" sz="900" smtClean="0"/>
              <a:t>재인용</a:t>
            </a:r>
            <a:r>
              <a:rPr lang="en-US" altLang="ko-KR" sz="900" smtClean="0"/>
              <a:t>: </a:t>
            </a:r>
            <a:r>
              <a:rPr lang="ko-KR" altLang="en-US" sz="900" smtClean="0"/>
              <a:t>오기환</a:t>
            </a:r>
            <a:r>
              <a:rPr lang="en-US" altLang="ko-KR" sz="900" smtClean="0"/>
              <a:t>, </a:t>
            </a:r>
            <a:r>
              <a:rPr lang="ko-KR" altLang="en-US" sz="900" smtClean="0"/>
              <a:t>전수연</a:t>
            </a:r>
            <a:r>
              <a:rPr lang="en-US" altLang="ko-KR" sz="900" smtClean="0"/>
              <a:t>, </a:t>
            </a:r>
            <a:r>
              <a:rPr lang="ko-KR" altLang="en-US" sz="900" smtClean="0"/>
              <a:t>최명호</a:t>
            </a:r>
            <a:r>
              <a:rPr lang="en-US" altLang="ko-KR" sz="900" smtClean="0"/>
              <a:t>(2015</a:t>
            </a:r>
            <a:r>
              <a:rPr lang="en-US" altLang="ko-KR" sz="900"/>
              <a:t>), </a:t>
            </a:r>
            <a:r>
              <a:rPr lang="en-US" altLang="ko-KR" sz="900" smtClean="0"/>
              <a:t>DIGIECO, “Big data</a:t>
            </a:r>
            <a:r>
              <a:rPr lang="ko-KR" altLang="en-US" sz="900" smtClean="0"/>
              <a:t>의 이해와 활용</a:t>
            </a:r>
            <a:r>
              <a:rPr lang="en-US" altLang="ko-KR" sz="900" smtClean="0"/>
              <a:t>”</a:t>
            </a:r>
          </a:p>
          <a:p>
            <a:r>
              <a:rPr lang="en-US" altLang="ko-KR" sz="900" smtClean="0"/>
              <a:t>** Sentai </a:t>
            </a:r>
            <a:r>
              <a:rPr lang="en-US" altLang="ko-KR" sz="900"/>
              <a:t>(2016), </a:t>
            </a:r>
            <a:r>
              <a:rPr lang="en-US" altLang="ko-KR" sz="900" smtClean="0"/>
              <a:t>“Big </a:t>
            </a:r>
            <a:r>
              <a:rPr lang="en-US" altLang="ko-KR" sz="900"/>
              <a:t>Data and </a:t>
            </a:r>
            <a:r>
              <a:rPr lang="en-US" altLang="ko-KR" sz="900" smtClean="0"/>
              <a:t>IaaS”, </a:t>
            </a:r>
            <a:r>
              <a:rPr lang="en-US" altLang="ko-KR" sz="900"/>
              <a:t>URL: </a:t>
            </a:r>
            <a:r>
              <a:rPr lang="en-US" altLang="ko-KR" sz="900">
                <a:hlinkClick r:id="rId3"/>
              </a:rPr>
              <a:t>http://sentai.eu/consulting/big-data</a:t>
            </a:r>
            <a:r>
              <a:rPr lang="en-US" altLang="ko-KR" sz="900" smtClean="0">
                <a:hlinkClick r:id="rId3"/>
              </a:rPr>
              <a:t>/</a:t>
            </a:r>
            <a:r>
              <a:rPr lang="en-US" altLang="ko-KR" sz="900" smtClean="0"/>
              <a:t> </a:t>
            </a:r>
            <a:endParaRPr lang="en-US" altLang="ko-KR" sz="900"/>
          </a:p>
        </p:txBody>
      </p:sp>
      <p:sp>
        <p:nvSpPr>
          <p:cNvPr id="24" name="직사각형 23"/>
          <p:cNvSpPr/>
          <p:nvPr/>
        </p:nvSpPr>
        <p:spPr>
          <a:xfrm>
            <a:off x="8100393" y="4502716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50">
                <a:latin typeface="나눔고딕" pitchFamily="50" charset="-127"/>
                <a:ea typeface="나눔고딕" pitchFamily="50" charset="-127"/>
              </a:rPr>
              <a:t>*</a:t>
            </a:r>
            <a:endParaRPr lang="ko-KR" altLang="en-US"/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/>
              <a:t>Data Analytics vs Big Data Analytics </a:t>
            </a:r>
            <a:r>
              <a:rPr lang="en-US" altLang="ko-KR" sz="2000" smtClean="0"/>
              <a:t>(</a:t>
            </a:r>
            <a:r>
              <a:rPr lang="ko-KR" altLang="en-US" sz="2000" smtClean="0"/>
              <a:t>분석적 측면</a:t>
            </a:r>
            <a:r>
              <a:rPr lang="en-US" altLang="ko-KR" sz="2000" smtClean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5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3118</TotalTime>
  <Words>4582</Words>
  <Application>Microsoft Office PowerPoint</Application>
  <PresentationFormat>화면 슬라이드 쇼(4:3)</PresentationFormat>
  <Paragraphs>763</Paragraphs>
  <Slides>61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7" baseType="lpstr">
      <vt:lpstr>Helvetica Neue Light</vt:lpstr>
      <vt:lpstr>HY헤드라인M</vt:lpstr>
      <vt:lpstr>MS PGothic</vt:lpstr>
      <vt:lpstr>MS PGothic</vt:lpstr>
      <vt:lpstr>nanum gothic</vt:lpstr>
      <vt:lpstr>ヒラギノ角ゴ ProN W3</vt:lpstr>
      <vt:lpstr>나눔고딕</vt:lpstr>
      <vt:lpstr>나눔명조</vt:lpstr>
      <vt:lpstr>돋움</vt:lpstr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Business Bigdata Analysis 01 빅데이터의 개념과 비즈니스 모델</vt:lpstr>
      <vt:lpstr>Definition of Bigdata</vt:lpstr>
      <vt:lpstr>Definition of Big Data</vt:lpstr>
      <vt:lpstr>Definition of Big Data</vt:lpstr>
      <vt:lpstr>Definition of Big Data</vt:lpstr>
      <vt:lpstr>Definition of Big Data</vt:lpstr>
      <vt:lpstr>Definition of Big Data</vt:lpstr>
      <vt:lpstr>Definition of Big Data</vt:lpstr>
      <vt:lpstr>Definition of Big Data</vt:lpstr>
      <vt:lpstr>Big Data Ecosystem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4Vs of Big Data</vt:lpstr>
      <vt:lpstr>Big Data Ecosystem </vt:lpstr>
      <vt:lpstr>Big Data Bisness Model</vt:lpstr>
      <vt:lpstr>Big Data Bisness Model</vt:lpstr>
      <vt:lpstr>Big Data Bisness Model</vt:lpstr>
      <vt:lpstr>Big Data Bisness Model</vt:lpstr>
      <vt:lpstr>Big Data Bisness Model</vt:lpstr>
      <vt:lpstr>Big Data Bisness Model</vt:lpstr>
      <vt:lpstr>Big Data Tool</vt:lpstr>
      <vt:lpstr>PowerPoint 프레젠테이션</vt:lpstr>
      <vt:lpstr>Use Case :  Content Curation Services - Watcha</vt:lpstr>
      <vt:lpstr>Index</vt:lpstr>
      <vt:lpstr>1. Intro (Watcha란?)</vt:lpstr>
      <vt:lpstr>1. Intro (Watcha란?)</vt:lpstr>
      <vt:lpstr>2. Content Curation </vt:lpstr>
      <vt:lpstr>2. Content Curation </vt:lpstr>
      <vt:lpstr>2. Content Curation </vt:lpstr>
      <vt:lpstr>2. Content Curation </vt:lpstr>
      <vt:lpstr>Use case analysis: Watcha Business Model</vt:lpstr>
      <vt:lpstr>The 9 Building Blocks of the business model </vt:lpstr>
      <vt:lpstr>Watcha Business Model 1</vt:lpstr>
      <vt:lpstr>Business Model Assessment </vt:lpstr>
      <vt:lpstr>Use case analysis: Watcha Business Model Pivot</vt:lpstr>
      <vt:lpstr>Business Model Pivot</vt:lpstr>
      <vt:lpstr>Business Model Pivot</vt:lpstr>
      <vt:lpstr>Business Model Pivot – Movie Point</vt:lpstr>
      <vt:lpstr>Business Model Pivot – Movie Point</vt:lpstr>
      <vt:lpstr>Business Model Overview</vt:lpstr>
      <vt:lpstr>Use case analysis: Watcha New Business Model</vt:lpstr>
      <vt:lpstr>New Business Model</vt:lpstr>
      <vt:lpstr>New Business Model</vt:lpstr>
      <vt:lpstr>New Business Model</vt:lpstr>
      <vt:lpstr>New Business Model</vt:lpstr>
      <vt:lpstr>PowerPoint 프레젠테이션</vt:lpstr>
      <vt:lpstr>Reference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 Bigdata Case Study</dc:title>
  <dc:creator>Yunho Maeng</dc:creator>
  <cp:lastModifiedBy>Maeng Yunho</cp:lastModifiedBy>
  <cp:revision>251</cp:revision>
  <dcterms:created xsi:type="dcterms:W3CDTF">2016-04-05T04:30:10Z</dcterms:created>
  <dcterms:modified xsi:type="dcterms:W3CDTF">2018-09-02T12:24:17Z</dcterms:modified>
</cp:coreProperties>
</file>